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7" r:id="rId2"/>
    <p:sldId id="296" r:id="rId3"/>
    <p:sldId id="297" r:id="rId4"/>
    <p:sldId id="256" r:id="rId5"/>
    <p:sldId id="287" r:id="rId6"/>
    <p:sldId id="258" r:id="rId7"/>
    <p:sldId id="288" r:id="rId8"/>
    <p:sldId id="289" r:id="rId9"/>
    <p:sldId id="291" r:id="rId10"/>
    <p:sldId id="309" r:id="rId11"/>
    <p:sldId id="269" r:id="rId12"/>
    <p:sldId id="293" r:id="rId13"/>
    <p:sldId id="292" r:id="rId14"/>
    <p:sldId id="262" r:id="rId15"/>
    <p:sldId id="261" r:id="rId16"/>
    <p:sldId id="286" r:id="rId17"/>
    <p:sldId id="263" r:id="rId18"/>
    <p:sldId id="319" r:id="rId19"/>
    <p:sldId id="320" r:id="rId20"/>
    <p:sldId id="302" r:id="rId21"/>
    <p:sldId id="305" r:id="rId22"/>
    <p:sldId id="298" r:id="rId23"/>
    <p:sldId id="310" r:id="rId24"/>
    <p:sldId id="299" r:id="rId25"/>
    <p:sldId id="300" r:id="rId26"/>
    <p:sldId id="301" r:id="rId27"/>
    <p:sldId id="315" r:id="rId28"/>
    <p:sldId id="314" r:id="rId29"/>
    <p:sldId id="311" r:id="rId30"/>
    <p:sldId id="312" r:id="rId31"/>
    <p:sldId id="313" r:id="rId32"/>
    <p:sldId id="267" r:id="rId33"/>
    <p:sldId id="268" r:id="rId34"/>
    <p:sldId id="270" r:id="rId35"/>
    <p:sldId id="271" r:id="rId36"/>
    <p:sldId id="274" r:id="rId37"/>
    <p:sldId id="275" r:id="rId38"/>
    <p:sldId id="276" r:id="rId39"/>
    <p:sldId id="277" r:id="rId40"/>
    <p:sldId id="278" r:id="rId41"/>
    <p:sldId id="316" r:id="rId42"/>
    <p:sldId id="279" r:id="rId43"/>
    <p:sldId id="280" r:id="rId44"/>
    <p:sldId id="284" r:id="rId45"/>
    <p:sldId id="306" r:id="rId46"/>
    <p:sldId id="307" r:id="rId47"/>
    <p:sldId id="317" r:id="rId48"/>
    <p:sldId id="308" r:id="rId49"/>
    <p:sldId id="318" r:id="rId50"/>
    <p:sldId id="323" r:id="rId51"/>
    <p:sldId id="324" r:id="rId52"/>
    <p:sldId id="325" r:id="rId53"/>
    <p:sldId id="326" r:id="rId54"/>
    <p:sldId id="272" r:id="rId55"/>
    <p:sldId id="27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zka, Alexander" initials="ZA" lastIdx="1" clrIdx="0">
    <p:extLst>
      <p:ext uri="{19B8F6BF-5375-455C-9EA6-DF929625EA0E}">
        <p15:presenceInfo xmlns:p15="http://schemas.microsoft.com/office/powerpoint/2012/main" userId="S-1-5-21-3363705533-3530461373-289186524-63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179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67" d="100"/>
          <a:sy n="67" d="100"/>
        </p:scale>
        <p:origin x="572"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5D405-3A0C-4E73-BDFB-B29FD1A97911}" type="datetimeFigureOut">
              <a:rPr lang="en-US" smtClean="0"/>
              <a:t>11/4/2019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14D90-7F2D-402B-8864-B3FCC093A027}" type="slidenum">
              <a:rPr lang="en-US" smtClean="0"/>
              <a:t>‹#›</a:t>
            </a:fld>
            <a:endParaRPr lang="en-US"/>
          </a:p>
        </p:txBody>
      </p:sp>
    </p:spTree>
    <p:extLst>
      <p:ext uri="{BB962C8B-B14F-4D97-AF65-F5344CB8AC3E}">
        <p14:creationId xmlns:p14="http://schemas.microsoft.com/office/powerpoint/2010/main" val="107992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smtClean="0"/>
              <a:t>Who is familiar with GBIF</a:t>
            </a:r>
            <a:endParaRPr lang="en-GB" dirty="0"/>
          </a:p>
        </p:txBody>
      </p:sp>
      <p:sp>
        <p:nvSpPr>
          <p:cNvPr id="4" name="Platshållare för bildnummer 3"/>
          <p:cNvSpPr>
            <a:spLocks noGrp="1"/>
          </p:cNvSpPr>
          <p:nvPr>
            <p:ph type="sldNum" sz="quarter" idx="10"/>
          </p:nvPr>
        </p:nvSpPr>
        <p:spPr/>
        <p:txBody>
          <a:bodyPr/>
          <a:lstStyle/>
          <a:p>
            <a:fld id="{C76236A1-34D5-4DB3-8697-34187A658A11}" type="slidenum">
              <a:rPr lang="en-GB" smtClean="0"/>
              <a:t>12</a:t>
            </a:fld>
            <a:endParaRPr lang="en-GB"/>
          </a:p>
        </p:txBody>
      </p:sp>
    </p:spTree>
    <p:extLst>
      <p:ext uri="{BB962C8B-B14F-4D97-AF65-F5344CB8AC3E}">
        <p14:creationId xmlns:p14="http://schemas.microsoft.com/office/powerpoint/2010/main" val="171054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Rare species are a puzzling element of biodiversity, because it is often unclear how they can avoid extinction and maintain gene flow, and because they are of special concern for conservation. Interestingly, it has recently been proposed, that many of the tree species</a:t>
            </a:r>
            <a:r>
              <a:rPr lang="en-GB" sz="1200" kern="1200" baseline="0" dirty="0" smtClean="0">
                <a:solidFill>
                  <a:schemeClr val="tx1"/>
                </a:solidFill>
                <a:effectLst/>
                <a:latin typeface="+mn-lt"/>
                <a:ea typeface="+mn-ea"/>
                <a:cs typeface="+mn-cs"/>
              </a:rPr>
              <a:t> in the</a:t>
            </a:r>
            <a:r>
              <a:rPr lang="en-GB" sz="1200" kern="1200" dirty="0" smtClean="0">
                <a:solidFill>
                  <a:schemeClr val="tx1"/>
                </a:solidFill>
                <a:effectLst/>
                <a:latin typeface="+mn-lt"/>
                <a:ea typeface="+mn-ea"/>
                <a:cs typeface="+mn-cs"/>
              </a:rPr>
              <a:t> Amazonian rainforest are</a:t>
            </a:r>
            <a:r>
              <a:rPr lang="en-GB" sz="1200" kern="1200" baseline="0" dirty="0" smtClean="0">
                <a:solidFill>
                  <a:schemeClr val="tx1"/>
                </a:solidFill>
                <a:effectLst/>
                <a:latin typeface="+mn-lt"/>
                <a:ea typeface="+mn-ea"/>
                <a:cs typeface="+mn-cs"/>
              </a:rPr>
              <a:t> actually</a:t>
            </a:r>
            <a:r>
              <a:rPr lang="en-GB" sz="1200" kern="1200" dirty="0" smtClean="0">
                <a:solidFill>
                  <a:schemeClr val="tx1"/>
                </a:solidFill>
                <a:effectLst/>
                <a:latin typeface="+mn-lt"/>
                <a:ea typeface="+mn-ea"/>
                <a:cs typeface="+mn-cs"/>
              </a:rPr>
              <a:t> rare. Here you can see an estimate of the population size of all Amazonian tree species (explain graph), which</a:t>
            </a:r>
            <a:r>
              <a:rPr lang="en-GB" sz="1200" kern="1200" baseline="0" dirty="0" smtClean="0">
                <a:solidFill>
                  <a:schemeClr val="tx1"/>
                </a:solidFill>
                <a:effectLst/>
                <a:latin typeface="+mn-lt"/>
                <a:ea typeface="+mn-ea"/>
                <a:cs typeface="+mn-cs"/>
              </a:rPr>
              <a:t> shows that there are about only 200 </a:t>
            </a:r>
            <a:r>
              <a:rPr lang="en-GB" sz="1200" kern="1200" dirty="0" err="1" smtClean="0">
                <a:solidFill>
                  <a:schemeClr val="tx1"/>
                </a:solidFill>
                <a:effectLst/>
                <a:latin typeface="+mn-lt"/>
                <a:ea typeface="+mn-ea"/>
                <a:cs typeface="+mn-cs"/>
              </a:rPr>
              <a:t>hyperdominant</a:t>
            </a:r>
            <a:r>
              <a:rPr lang="en-GB" sz="1200" kern="1200" dirty="0" smtClean="0">
                <a:solidFill>
                  <a:schemeClr val="tx1"/>
                </a:solidFill>
                <a:effectLst/>
                <a:latin typeface="+mn-lt"/>
                <a:ea typeface="+mn-ea"/>
                <a:cs typeface="+mn-cs"/>
              </a:rPr>
              <a:t> species with large population size representing the majority of individuals in Amazonia, whereas one third of the species comprises less than 1000 individuals. However, virtually nothing was known of the geographic distribution of these species.</a:t>
            </a:r>
          </a:p>
          <a:p>
            <a:endParaRPr lang="en-GB" dirty="0"/>
          </a:p>
        </p:txBody>
      </p:sp>
      <p:sp>
        <p:nvSpPr>
          <p:cNvPr id="4" name="Platshållare för bildnummer 3"/>
          <p:cNvSpPr>
            <a:spLocks noGrp="1"/>
          </p:cNvSpPr>
          <p:nvPr>
            <p:ph type="sldNum" sz="quarter" idx="10"/>
          </p:nvPr>
        </p:nvSpPr>
        <p:spPr/>
        <p:txBody>
          <a:bodyPr/>
          <a:lstStyle/>
          <a:p>
            <a:fld id="{EACF867C-75A6-4B88-A2EA-ECF8C70949B6}" type="slidenum">
              <a:rPr lang="en-GB" smtClean="0"/>
              <a:t>28</a:t>
            </a:fld>
            <a:endParaRPr lang="en-GB"/>
          </a:p>
        </p:txBody>
      </p:sp>
    </p:spTree>
    <p:extLst>
      <p:ext uri="{BB962C8B-B14F-4D97-AF65-F5344CB8AC3E}">
        <p14:creationId xmlns:p14="http://schemas.microsoft.com/office/powerpoint/2010/main" val="3077386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are related to the</a:t>
            </a:r>
            <a:r>
              <a:rPr lang="en-US" baseline="0" dirty="0" smtClean="0"/>
              <a:t> evaluation process. Species are evaluated based on expert knowledge, informed by data (on the five indicator criteria). The first problem is, that due to the expert based process, the assessments are somewhat subjective and difficult to reproduce. And the second problem is that the process is very data intense, which leads to a severe taxonomic bias. That is exemplified by this graph that shows the percentage of species evaluated for red lists in different taxonomic groups. AS you can see all of birds and mammals and most of vertebrate species are evaluated, but few invertebrates and almost no microbes. Or </a:t>
            </a:r>
            <a:endParaRPr lang="en-US" dirty="0" smtClean="0"/>
          </a:p>
          <a:p>
            <a:endParaRPr lang="en-US" dirty="0" smtClean="0"/>
          </a:p>
          <a:p>
            <a:r>
              <a:rPr lang="en-US" dirty="0" smtClean="0"/>
              <a:t>IUCN red lists are based on expert assessment</a:t>
            </a:r>
          </a:p>
          <a:p>
            <a:r>
              <a:rPr lang="en-US" dirty="0" smtClean="0"/>
              <a:t>Mostly available for well studied groups and regions</a:t>
            </a:r>
            <a:endParaRPr lang="en-US" dirty="0"/>
          </a:p>
        </p:txBody>
      </p:sp>
      <p:sp>
        <p:nvSpPr>
          <p:cNvPr id="4" name="Slide Number Placeholder 3"/>
          <p:cNvSpPr>
            <a:spLocks noGrp="1"/>
          </p:cNvSpPr>
          <p:nvPr>
            <p:ph type="sldNum" sz="quarter" idx="10"/>
          </p:nvPr>
        </p:nvSpPr>
        <p:spPr/>
        <p:txBody>
          <a:bodyPr/>
          <a:lstStyle/>
          <a:p>
            <a:fld id="{F8FA2A41-58DB-467B-9447-C2EB32138A18}" type="slidenum">
              <a:rPr lang="en-US" smtClean="0"/>
              <a:t>36</a:t>
            </a:fld>
            <a:endParaRPr lang="en-US"/>
          </a:p>
        </p:txBody>
      </p:sp>
    </p:spTree>
    <p:extLst>
      <p:ext uri="{BB962C8B-B14F-4D97-AF65-F5344CB8AC3E}">
        <p14:creationId xmlns:p14="http://schemas.microsoft.com/office/powerpoint/2010/main" val="3379747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because it is his 250</a:t>
            </a:r>
            <a:r>
              <a:rPr lang="en-US" baseline="30000" dirty="0" smtClean="0"/>
              <a:t>th</a:t>
            </a:r>
            <a:r>
              <a:rPr lang="en-US" baseline="0" dirty="0" smtClean="0"/>
              <a:t> birthday this year, I say Humboldt to the rescue. And with him all the scientists that have been and are collecting scientific specimens for the last 300 years. Today, georeferenced occurrence data from more than 1.3 billion of these </a:t>
            </a:r>
            <a:r>
              <a:rPr lang="en-US" baseline="0" dirty="0" err="1" smtClean="0"/>
              <a:t>speciesmens</a:t>
            </a:r>
            <a:r>
              <a:rPr lang="en-US" baseline="0" dirty="0" smtClean="0"/>
              <a:t> are publicly available via the global biodiversity Information facility, and provide a fantastic resource on species geographic distribution.</a:t>
            </a:r>
            <a:endParaRPr lang="en-US" dirty="0"/>
          </a:p>
        </p:txBody>
      </p:sp>
      <p:sp>
        <p:nvSpPr>
          <p:cNvPr id="4" name="Slide Number Placeholder 3"/>
          <p:cNvSpPr>
            <a:spLocks noGrp="1"/>
          </p:cNvSpPr>
          <p:nvPr>
            <p:ph type="sldNum" sz="quarter" idx="10"/>
          </p:nvPr>
        </p:nvSpPr>
        <p:spPr/>
        <p:txBody>
          <a:bodyPr/>
          <a:lstStyle/>
          <a:p>
            <a:fld id="{F8FA2A41-58DB-467B-9447-C2EB32138A18}" type="slidenum">
              <a:rPr lang="en-US" smtClean="0"/>
              <a:t>38</a:t>
            </a:fld>
            <a:endParaRPr lang="en-US"/>
          </a:p>
        </p:txBody>
      </p:sp>
    </p:spTree>
    <p:extLst>
      <p:ext uri="{BB962C8B-B14F-4D97-AF65-F5344CB8AC3E}">
        <p14:creationId xmlns:p14="http://schemas.microsoft.com/office/powerpoint/2010/main" val="2859800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ACAC14-437C-4CF5-BB79-A528A3C92061}"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8E14C-32B8-4035-A885-7612AA2FB822}" type="slidenum">
              <a:rPr lang="en-US" smtClean="0"/>
              <a:t>‹#›</a:t>
            </a:fld>
            <a:endParaRPr lang="en-US"/>
          </a:p>
        </p:txBody>
      </p:sp>
      <p:sp>
        <p:nvSpPr>
          <p:cNvPr id="7" name="Rectangle 6"/>
          <p:cNvSpPr/>
          <p:nvPr userDrawn="1"/>
        </p:nvSpPr>
        <p:spPr>
          <a:xfrm>
            <a:off x="0" y="1393371"/>
            <a:ext cx="12192000" cy="65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Tree>
    <p:extLst>
      <p:ext uri="{BB962C8B-B14F-4D97-AF65-F5344CB8AC3E}">
        <p14:creationId xmlns:p14="http://schemas.microsoft.com/office/powerpoint/2010/main" val="2048889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ACAC14-437C-4CF5-BB79-A528A3C92061}"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8E14C-32B8-4035-A885-7612AA2FB822}" type="slidenum">
              <a:rPr lang="en-US" smtClean="0"/>
              <a:t>‹#›</a:t>
            </a:fld>
            <a:endParaRPr lang="en-US"/>
          </a:p>
        </p:txBody>
      </p:sp>
    </p:spTree>
    <p:extLst>
      <p:ext uri="{BB962C8B-B14F-4D97-AF65-F5344CB8AC3E}">
        <p14:creationId xmlns:p14="http://schemas.microsoft.com/office/powerpoint/2010/main" val="2435694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ACAC14-437C-4CF5-BB79-A528A3C92061}"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8E14C-32B8-4035-A885-7612AA2FB822}" type="slidenum">
              <a:rPr lang="en-US" smtClean="0"/>
              <a:t>‹#›</a:t>
            </a:fld>
            <a:endParaRPr lang="en-US"/>
          </a:p>
        </p:txBody>
      </p:sp>
    </p:spTree>
    <p:extLst>
      <p:ext uri="{BB962C8B-B14F-4D97-AF65-F5344CB8AC3E}">
        <p14:creationId xmlns:p14="http://schemas.microsoft.com/office/powerpoint/2010/main" val="155578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ACAC14-437C-4CF5-BB79-A528A3C92061}"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8E14C-32B8-4035-A885-7612AA2FB822}" type="slidenum">
              <a:rPr lang="en-US" smtClean="0"/>
              <a:t>‹#›</a:t>
            </a:fld>
            <a:endParaRPr lang="en-US"/>
          </a:p>
        </p:txBody>
      </p:sp>
    </p:spTree>
    <p:extLst>
      <p:ext uri="{BB962C8B-B14F-4D97-AF65-F5344CB8AC3E}">
        <p14:creationId xmlns:p14="http://schemas.microsoft.com/office/powerpoint/2010/main" val="4025837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ACAC14-437C-4CF5-BB79-A528A3C92061}"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8E14C-32B8-4035-A885-7612AA2FB822}" type="slidenum">
              <a:rPr lang="en-US" smtClean="0"/>
              <a:t>‹#›</a:t>
            </a:fld>
            <a:endParaRPr lang="en-US"/>
          </a:p>
        </p:txBody>
      </p:sp>
    </p:spTree>
    <p:extLst>
      <p:ext uri="{BB962C8B-B14F-4D97-AF65-F5344CB8AC3E}">
        <p14:creationId xmlns:p14="http://schemas.microsoft.com/office/powerpoint/2010/main" val="353641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ACAC14-437C-4CF5-BB79-A528A3C92061}"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8E14C-32B8-4035-A885-7612AA2FB822}" type="slidenum">
              <a:rPr lang="en-US" smtClean="0"/>
              <a:t>‹#›</a:t>
            </a:fld>
            <a:endParaRPr lang="en-US"/>
          </a:p>
        </p:txBody>
      </p:sp>
    </p:spTree>
    <p:extLst>
      <p:ext uri="{BB962C8B-B14F-4D97-AF65-F5344CB8AC3E}">
        <p14:creationId xmlns:p14="http://schemas.microsoft.com/office/powerpoint/2010/main" val="372079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ACAC14-437C-4CF5-BB79-A528A3C92061}" type="datetimeFigureOut">
              <a:rPr lang="en-US" smtClean="0"/>
              <a:t>11/4/2019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08E14C-32B8-4035-A885-7612AA2FB822}" type="slidenum">
              <a:rPr lang="en-US" smtClean="0"/>
              <a:t>‹#›</a:t>
            </a:fld>
            <a:endParaRPr lang="en-US"/>
          </a:p>
        </p:txBody>
      </p:sp>
    </p:spTree>
    <p:extLst>
      <p:ext uri="{BB962C8B-B14F-4D97-AF65-F5344CB8AC3E}">
        <p14:creationId xmlns:p14="http://schemas.microsoft.com/office/powerpoint/2010/main" val="748825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ACAC14-437C-4CF5-BB79-A528A3C92061}" type="datetimeFigureOut">
              <a:rPr lang="en-US" smtClean="0"/>
              <a:t>11/4/2019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08E14C-32B8-4035-A885-7612AA2FB822}" type="slidenum">
              <a:rPr lang="en-US" smtClean="0"/>
              <a:t>‹#›</a:t>
            </a:fld>
            <a:endParaRPr lang="en-US"/>
          </a:p>
        </p:txBody>
      </p:sp>
    </p:spTree>
    <p:extLst>
      <p:ext uri="{BB962C8B-B14F-4D97-AF65-F5344CB8AC3E}">
        <p14:creationId xmlns:p14="http://schemas.microsoft.com/office/powerpoint/2010/main" val="2586038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ACAC14-437C-4CF5-BB79-A528A3C92061}" type="datetimeFigureOut">
              <a:rPr lang="en-US" smtClean="0"/>
              <a:t>11/4/2019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08E14C-32B8-4035-A885-7612AA2FB822}" type="slidenum">
              <a:rPr lang="en-US" smtClean="0"/>
              <a:t>‹#›</a:t>
            </a:fld>
            <a:endParaRPr lang="en-US"/>
          </a:p>
        </p:txBody>
      </p:sp>
    </p:spTree>
    <p:extLst>
      <p:ext uri="{BB962C8B-B14F-4D97-AF65-F5344CB8AC3E}">
        <p14:creationId xmlns:p14="http://schemas.microsoft.com/office/powerpoint/2010/main" val="2709048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2ACAC14-437C-4CF5-BB79-A528A3C92061}"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8E14C-32B8-4035-A885-7612AA2FB822}" type="slidenum">
              <a:rPr lang="en-US" smtClean="0"/>
              <a:t>‹#›</a:t>
            </a:fld>
            <a:endParaRPr lang="en-US"/>
          </a:p>
        </p:txBody>
      </p:sp>
    </p:spTree>
    <p:extLst>
      <p:ext uri="{BB962C8B-B14F-4D97-AF65-F5344CB8AC3E}">
        <p14:creationId xmlns:p14="http://schemas.microsoft.com/office/powerpoint/2010/main" val="3405443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2ACAC14-437C-4CF5-BB79-A528A3C92061}"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8E14C-32B8-4035-A885-7612AA2FB822}" type="slidenum">
              <a:rPr lang="en-US" smtClean="0"/>
              <a:t>‹#›</a:t>
            </a:fld>
            <a:endParaRPr lang="en-US"/>
          </a:p>
        </p:txBody>
      </p:sp>
    </p:spTree>
    <p:extLst>
      <p:ext uri="{BB962C8B-B14F-4D97-AF65-F5344CB8AC3E}">
        <p14:creationId xmlns:p14="http://schemas.microsoft.com/office/powerpoint/2010/main" val="24810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9"/>
          <p:cNvSpPr>
            <a:spLocks noChangeArrowheads="1"/>
          </p:cNvSpPr>
          <p:nvPr userDrawn="1"/>
        </p:nvSpPr>
        <p:spPr bwMode="auto">
          <a:xfrm>
            <a:off x="0" y="6553200"/>
            <a:ext cx="12192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CAC14-437C-4CF5-BB79-A528A3C92061}" type="datetimeFigureOut">
              <a:rPr lang="en-US" smtClean="0"/>
              <a:t>11/4/2019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8011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8E14C-32B8-4035-A885-7612AA2FB822}" type="slidenum">
              <a:rPr lang="en-US" smtClean="0"/>
              <a:t>‹#›</a:t>
            </a:fld>
            <a:endParaRPr lang="en-US"/>
          </a:p>
        </p:txBody>
      </p:sp>
      <p:sp>
        <p:nvSpPr>
          <p:cNvPr id="7" name="Line 115"/>
          <p:cNvSpPr>
            <a:spLocks noChangeShapeType="1"/>
          </p:cNvSpPr>
          <p:nvPr userDrawn="1"/>
        </p:nvSpPr>
        <p:spPr bwMode="auto">
          <a:xfrm flipH="1">
            <a:off x="0" y="1720397"/>
            <a:ext cx="12192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sz="1800"/>
          </a:p>
        </p:txBody>
      </p:sp>
    </p:spTree>
    <p:extLst>
      <p:ext uri="{BB962C8B-B14F-4D97-AF65-F5344CB8AC3E}">
        <p14:creationId xmlns:p14="http://schemas.microsoft.com/office/powerpoint/2010/main" val="761786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alexanderzizka.net/"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emf"/></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8.jpeg"/></Relationships>
</file>

<file path=ppt/slides/_rels/slide4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5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hyperlink" Target="http://alexanderzizka.net/"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4844824"/>
            <a:ext cx="9144000" cy="774019"/>
          </a:xfrm>
        </p:spPr>
        <p:txBody>
          <a:bodyPr>
            <a:normAutofit/>
          </a:bodyPr>
          <a:lstStyle/>
          <a:p>
            <a:r>
              <a:rPr lang="en-US" sz="2800" dirty="0" smtClean="0"/>
              <a:t>Alexander Zizka &amp; Daniele Silvestro</a:t>
            </a:r>
            <a:endParaRPr lang="en-US" sz="2800" dirty="0"/>
          </a:p>
        </p:txBody>
      </p:sp>
      <p:sp>
        <p:nvSpPr>
          <p:cNvPr id="3" name="Title 2"/>
          <p:cNvSpPr>
            <a:spLocks noGrp="1"/>
          </p:cNvSpPr>
          <p:nvPr>
            <p:ph type="ctrTitle"/>
          </p:nvPr>
        </p:nvSpPr>
        <p:spPr>
          <a:xfrm>
            <a:off x="1524000" y="-434294"/>
            <a:ext cx="9144000" cy="2387600"/>
          </a:xfrm>
        </p:spPr>
        <p:txBody>
          <a:bodyPr>
            <a:normAutofit fontScale="90000"/>
          </a:bodyPr>
          <a:lstStyle/>
          <a:p>
            <a:r>
              <a:rPr lang="en-US" dirty="0" smtClean="0"/>
              <a:t>Big data biogeography and the evolution of tropical diversity</a:t>
            </a:r>
            <a:endParaRPr lang="en-US" dirty="0"/>
          </a:p>
        </p:txBody>
      </p:sp>
      <p:sp>
        <p:nvSpPr>
          <p:cNvPr id="4" name="AutoShape 2" descr="Bildergebnis für github logo"/>
          <p:cNvSpPr>
            <a:spLocks noChangeAspect="1" noChangeArrowheads="1"/>
          </p:cNvSpPr>
          <p:nvPr/>
        </p:nvSpPr>
        <p:spPr bwMode="auto">
          <a:xfrm>
            <a:off x="155575" y="-547688"/>
            <a:ext cx="1152525" cy="11525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4564291" y="5621224"/>
            <a:ext cx="845910" cy="845910"/>
          </a:xfrm>
          <a:prstGeom prst="rect">
            <a:avLst/>
          </a:prstGeom>
        </p:spPr>
      </p:pic>
      <p:sp>
        <p:nvSpPr>
          <p:cNvPr id="6" name="AutoShape 4" descr="Bildergebnis für homepage symb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329747" y="5643675"/>
            <a:ext cx="804584" cy="801008"/>
          </a:xfrm>
          <a:prstGeom prst="rect">
            <a:avLst/>
          </a:prstGeom>
        </p:spPr>
      </p:pic>
      <p:pic>
        <p:nvPicPr>
          <p:cNvPr id="9" name="Picture 8"/>
          <p:cNvPicPr>
            <a:picLocks noChangeAspect="1"/>
          </p:cNvPicPr>
          <p:nvPr/>
        </p:nvPicPr>
        <p:blipFill>
          <a:blip r:embed="rId4"/>
          <a:stretch>
            <a:fillRect/>
          </a:stretch>
        </p:blipFill>
        <p:spPr>
          <a:xfrm>
            <a:off x="8763680" y="5713294"/>
            <a:ext cx="815748" cy="661771"/>
          </a:xfrm>
          <a:prstGeom prst="rect">
            <a:avLst/>
          </a:prstGeom>
        </p:spPr>
      </p:pic>
      <p:sp>
        <p:nvSpPr>
          <p:cNvPr id="10" name="TextBox 9"/>
          <p:cNvSpPr txBox="1"/>
          <p:nvPr/>
        </p:nvSpPr>
        <p:spPr>
          <a:xfrm>
            <a:off x="9579428" y="5792545"/>
            <a:ext cx="2329543" cy="523220"/>
          </a:xfrm>
          <a:prstGeom prst="rect">
            <a:avLst/>
          </a:prstGeom>
          <a:noFill/>
        </p:spPr>
        <p:txBody>
          <a:bodyPr wrap="square" rtlCol="0">
            <a:spAutoFit/>
          </a:bodyPr>
          <a:lstStyle/>
          <a:p>
            <a:r>
              <a:rPr lang="en-US" sz="2800" dirty="0" smtClean="0"/>
              <a:t>@</a:t>
            </a:r>
            <a:r>
              <a:rPr lang="en-US" sz="2800" dirty="0" err="1" smtClean="0"/>
              <a:t>BiodivRsity</a:t>
            </a:r>
            <a:endParaRPr lang="en-US" sz="2800" dirty="0"/>
          </a:p>
        </p:txBody>
      </p:sp>
      <p:sp>
        <p:nvSpPr>
          <p:cNvPr id="11" name="TextBox 10"/>
          <p:cNvSpPr txBox="1"/>
          <p:nvPr/>
        </p:nvSpPr>
        <p:spPr>
          <a:xfrm>
            <a:off x="5590835" y="5638657"/>
            <a:ext cx="2764971" cy="830997"/>
          </a:xfrm>
          <a:prstGeom prst="rect">
            <a:avLst/>
          </a:prstGeom>
          <a:noFill/>
        </p:spPr>
        <p:txBody>
          <a:bodyPr wrap="square" rtlCol="0">
            <a:spAutoFit/>
          </a:bodyPr>
          <a:lstStyle/>
          <a:p>
            <a:r>
              <a:rPr lang="en-US" sz="2400" dirty="0"/>
              <a:t>https://github.com/azizka</a:t>
            </a:r>
          </a:p>
        </p:txBody>
      </p:sp>
      <p:sp>
        <p:nvSpPr>
          <p:cNvPr id="12" name="TextBox 11"/>
          <p:cNvSpPr txBox="1"/>
          <p:nvPr/>
        </p:nvSpPr>
        <p:spPr>
          <a:xfrm>
            <a:off x="1226408" y="5638657"/>
            <a:ext cx="2948214" cy="830997"/>
          </a:xfrm>
          <a:prstGeom prst="rect">
            <a:avLst/>
          </a:prstGeom>
          <a:noFill/>
        </p:spPr>
        <p:txBody>
          <a:bodyPr wrap="square" rtlCol="0">
            <a:spAutoFit/>
          </a:bodyPr>
          <a:lstStyle/>
          <a:p>
            <a:r>
              <a:rPr lang="en-US" sz="2400" dirty="0" smtClean="0">
                <a:hlinkClick r:id="rId5"/>
              </a:rPr>
              <a:t>http://alexanderzizka.net</a:t>
            </a:r>
            <a:endParaRPr lang="en-US" sz="2400" dirty="0"/>
          </a:p>
        </p:txBody>
      </p:sp>
      <p:pic>
        <p:nvPicPr>
          <p:cNvPr id="13" name="Picture 2" descr="C:\Users\alexander.zizka\Dropbox (Antonelli Lab)\Arbeit\Gothenburg\projects\PhD-thesis\Bild4.png"/>
          <p:cNvPicPr>
            <a:picLocks noChangeAspect="1" noChangeArrowheads="1"/>
          </p:cNvPicPr>
          <p:nvPr/>
        </p:nvPicPr>
        <p:blipFill rotWithShape="1">
          <a:blip r:embed="rId6">
            <a:extLst>
              <a:ext uri="{28A0092B-C50C-407E-A947-70E740481C1C}">
                <a14:useLocalDpi xmlns:a14="http://schemas.microsoft.com/office/drawing/2010/main" val="0"/>
              </a:ext>
            </a:extLst>
          </a:blip>
          <a:srcRect l="16166" t="19214" r="6103" b="13006"/>
          <a:stretch/>
        </p:blipFill>
        <p:spPr bwMode="auto">
          <a:xfrm>
            <a:off x="2053379" y="2339786"/>
            <a:ext cx="8085242" cy="220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641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and space</a:t>
            </a:r>
            <a:endParaRPr lang="en-US" dirty="0"/>
          </a:p>
        </p:txBody>
      </p:sp>
      <p:pic>
        <p:nvPicPr>
          <p:cNvPr id="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360" r="1373" b="28256"/>
          <a:stretch/>
        </p:blipFill>
        <p:spPr bwMode="auto">
          <a:xfrm>
            <a:off x="1381125" y="1871388"/>
            <a:ext cx="9478339" cy="428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375175" y="6179961"/>
            <a:ext cx="1816825" cy="307777"/>
          </a:xfrm>
          <a:prstGeom prst="rect">
            <a:avLst/>
          </a:prstGeom>
          <a:noFill/>
        </p:spPr>
        <p:txBody>
          <a:bodyPr wrap="square" rtlCol="0">
            <a:spAutoFit/>
          </a:bodyPr>
          <a:lstStyle/>
          <a:p>
            <a:r>
              <a:rPr lang="en-US" sz="1400" dirty="0" err="1"/>
              <a:t>Barthlott</a:t>
            </a:r>
            <a:r>
              <a:rPr lang="en-US" sz="1400" dirty="0"/>
              <a:t> </a:t>
            </a:r>
            <a:r>
              <a:rPr lang="en-US" sz="1400" i="1" dirty="0"/>
              <a:t>et al. </a:t>
            </a:r>
            <a:r>
              <a:rPr lang="en-US" sz="1400" dirty="0"/>
              <a:t>(</a:t>
            </a:r>
            <a:r>
              <a:rPr lang="en-US" sz="1400" dirty="0" smtClean="0"/>
              <a:t>2005)</a:t>
            </a:r>
            <a:endParaRPr lang="en-US" sz="1400" dirty="0"/>
          </a:p>
        </p:txBody>
      </p:sp>
    </p:spTree>
    <p:extLst>
      <p:ext uri="{BB962C8B-B14F-4D97-AF65-F5344CB8AC3E}">
        <p14:creationId xmlns:p14="http://schemas.microsoft.com/office/powerpoint/2010/main" val="875692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sources of biodiversity data</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223" t="23975" r="37141" b="42688"/>
          <a:stretch/>
        </p:blipFill>
        <p:spPr bwMode="auto">
          <a:xfrm>
            <a:off x="1719943" y="1883228"/>
            <a:ext cx="3220348" cy="19710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ruta 4"/>
          <p:cNvSpPr txBox="1"/>
          <p:nvPr/>
        </p:nvSpPr>
        <p:spPr>
          <a:xfrm>
            <a:off x="1752600" y="3984954"/>
            <a:ext cx="2362200" cy="369332"/>
          </a:xfrm>
          <a:prstGeom prst="rect">
            <a:avLst/>
          </a:prstGeom>
          <a:noFill/>
        </p:spPr>
        <p:txBody>
          <a:bodyPr wrap="square" rtlCol="0">
            <a:spAutoFit/>
          </a:bodyPr>
          <a:lstStyle/>
          <a:p>
            <a:r>
              <a:rPr lang="en-GB" dirty="0" smtClean="0"/>
              <a:t>Distribution</a:t>
            </a:r>
            <a:endParaRPr lang="en-GB" dirty="0"/>
          </a:p>
        </p:txBody>
      </p:sp>
      <p:sp>
        <p:nvSpPr>
          <p:cNvPr id="6" name="textruta 5"/>
          <p:cNvSpPr txBox="1"/>
          <p:nvPr/>
        </p:nvSpPr>
        <p:spPr>
          <a:xfrm>
            <a:off x="5540828" y="3908754"/>
            <a:ext cx="1883229" cy="369332"/>
          </a:xfrm>
          <a:prstGeom prst="rect">
            <a:avLst/>
          </a:prstGeom>
          <a:noFill/>
        </p:spPr>
        <p:txBody>
          <a:bodyPr wrap="square" rtlCol="0">
            <a:spAutoFit/>
          </a:bodyPr>
          <a:lstStyle/>
          <a:p>
            <a:r>
              <a:rPr lang="en-GB" dirty="0" smtClean="0"/>
              <a:t>DNA</a:t>
            </a:r>
            <a:endParaRPr lang="en-GB" dirty="0"/>
          </a:p>
        </p:txBody>
      </p:sp>
      <p:sp>
        <p:nvSpPr>
          <p:cNvPr id="7" name="textruta 6"/>
          <p:cNvSpPr txBox="1"/>
          <p:nvPr/>
        </p:nvSpPr>
        <p:spPr>
          <a:xfrm>
            <a:off x="1828800" y="6155825"/>
            <a:ext cx="1447800" cy="369332"/>
          </a:xfrm>
          <a:prstGeom prst="rect">
            <a:avLst/>
          </a:prstGeom>
          <a:noFill/>
        </p:spPr>
        <p:txBody>
          <a:bodyPr wrap="square" rtlCol="0">
            <a:spAutoFit/>
          </a:bodyPr>
          <a:lstStyle/>
          <a:p>
            <a:r>
              <a:rPr lang="en-GB" dirty="0" smtClean="0"/>
              <a:t>Traits</a:t>
            </a:r>
            <a:endParaRPr lang="en-GB" dirty="0"/>
          </a:p>
        </p:txBody>
      </p:sp>
      <p:sp>
        <p:nvSpPr>
          <p:cNvPr id="8" name="textruta 7"/>
          <p:cNvSpPr txBox="1"/>
          <p:nvPr/>
        </p:nvSpPr>
        <p:spPr>
          <a:xfrm>
            <a:off x="5159829" y="6161314"/>
            <a:ext cx="1447800" cy="369332"/>
          </a:xfrm>
          <a:prstGeom prst="rect">
            <a:avLst/>
          </a:prstGeom>
          <a:noFill/>
        </p:spPr>
        <p:txBody>
          <a:bodyPr wrap="square" rtlCol="0">
            <a:spAutoFit/>
          </a:bodyPr>
          <a:lstStyle/>
          <a:p>
            <a:r>
              <a:rPr lang="en-GB" dirty="0" smtClean="0"/>
              <a:t>Taxonomy</a:t>
            </a:r>
            <a:endParaRPr lang="en-GB" dirty="0"/>
          </a:p>
        </p:txBody>
      </p:sp>
      <p:pic>
        <p:nvPicPr>
          <p:cNvPr id="9" name="Picture 10" descr="https://upload.wikimedia.org/wikipedia/commons/thumb/2/2e/Mapping_Reads.png/320px-Mapping_Reads.png"/>
          <p:cNvPicPr>
            <a:picLocks noChangeAspect="1" noChangeArrowheads="1"/>
          </p:cNvPicPr>
          <p:nvPr/>
        </p:nvPicPr>
        <p:blipFill rotWithShape="1">
          <a:blip r:embed="rId3">
            <a:extLst>
              <a:ext uri="{28A0092B-C50C-407E-A947-70E740481C1C}">
                <a14:useLocalDpi xmlns:a14="http://schemas.microsoft.com/office/drawing/2010/main" val="0"/>
              </a:ext>
            </a:extLst>
          </a:blip>
          <a:srcRect t="13311"/>
          <a:stretch/>
        </p:blipFill>
        <p:spPr bwMode="auto">
          <a:xfrm>
            <a:off x="5483356" y="2221147"/>
            <a:ext cx="2191072" cy="13711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nvGrpSpPr>
          <p:cNvPr id="10" name="Grupp 10"/>
          <p:cNvGrpSpPr/>
          <p:nvPr/>
        </p:nvGrpSpPr>
        <p:grpSpPr>
          <a:xfrm>
            <a:off x="8178214" y="4247110"/>
            <a:ext cx="2323169" cy="2093381"/>
            <a:chOff x="4517668" y="2123077"/>
            <a:chExt cx="4014580" cy="3970027"/>
          </a:xfrm>
        </p:grpSpPr>
        <p:pic>
          <p:nvPicPr>
            <p:cNvPr id="11" name="Picture 9" descr="C:\Users\alexander.zizka\Desktop\Fig_S9_phylogeny_angiosperm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132856"/>
              <a:ext cx="3960248" cy="3960248"/>
            </a:xfrm>
            <a:prstGeom prst="rect">
              <a:avLst/>
            </a:prstGeom>
            <a:noFill/>
            <a:extLst>
              <a:ext uri="{909E8E84-426E-40DD-AFC4-6F175D3DCCD1}">
                <a14:hiddenFill xmlns:a14="http://schemas.microsoft.com/office/drawing/2010/main">
                  <a:solidFill>
                    <a:srgbClr val="FFFFFF"/>
                  </a:solidFill>
                </a14:hiddenFill>
              </a:ext>
            </a:extLst>
          </p:spPr>
        </p:pic>
        <p:sp>
          <p:nvSpPr>
            <p:cNvPr id="12" name="Rektangel 12"/>
            <p:cNvSpPr/>
            <p:nvPr/>
          </p:nvSpPr>
          <p:spPr>
            <a:xfrm>
              <a:off x="4517668" y="2123077"/>
              <a:ext cx="414371" cy="101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ktangel 13"/>
            <p:cNvSpPr/>
            <p:nvPr/>
          </p:nvSpPr>
          <p:spPr>
            <a:xfrm>
              <a:off x="4632174" y="2222508"/>
              <a:ext cx="414371" cy="373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3260" b="4669"/>
          <a:stretch/>
        </p:blipFill>
        <p:spPr bwMode="auto">
          <a:xfrm rot="16200000">
            <a:off x="5479152" y="4177020"/>
            <a:ext cx="1664971" cy="23036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9943" y="4580164"/>
            <a:ext cx="2895600" cy="1581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ruta 18"/>
          <p:cNvSpPr txBox="1"/>
          <p:nvPr/>
        </p:nvSpPr>
        <p:spPr>
          <a:xfrm>
            <a:off x="8005491" y="6155825"/>
            <a:ext cx="1447800" cy="369332"/>
          </a:xfrm>
          <a:prstGeom prst="rect">
            <a:avLst/>
          </a:prstGeom>
          <a:noFill/>
        </p:spPr>
        <p:txBody>
          <a:bodyPr wrap="square" rtlCol="0">
            <a:spAutoFit/>
          </a:bodyPr>
          <a:lstStyle/>
          <a:p>
            <a:r>
              <a:rPr lang="en-GB" dirty="0" smtClean="0"/>
              <a:t>Phylogenies</a:t>
            </a:r>
            <a:endParaRPr lang="en-GB" dirty="0"/>
          </a:p>
        </p:txBody>
      </p:sp>
      <p:pic>
        <p:nvPicPr>
          <p:cNvPr id="17" name="Picture 2" descr="Bildergebnis für fossil reco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8214" y="2182815"/>
            <a:ext cx="2171701" cy="14478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8" name="textruta 20"/>
          <p:cNvSpPr txBox="1"/>
          <p:nvPr/>
        </p:nvSpPr>
        <p:spPr>
          <a:xfrm>
            <a:off x="8153399" y="3897086"/>
            <a:ext cx="1883229" cy="369332"/>
          </a:xfrm>
          <a:prstGeom prst="rect">
            <a:avLst/>
          </a:prstGeom>
          <a:noFill/>
        </p:spPr>
        <p:txBody>
          <a:bodyPr wrap="square" rtlCol="0">
            <a:spAutoFit/>
          </a:bodyPr>
          <a:lstStyle/>
          <a:p>
            <a:r>
              <a:rPr lang="en-GB" dirty="0" smtClean="0"/>
              <a:t>Fossils</a:t>
            </a:r>
            <a:endParaRPr lang="en-GB" dirty="0"/>
          </a:p>
        </p:txBody>
      </p:sp>
    </p:spTree>
    <p:extLst>
      <p:ext uri="{BB962C8B-B14F-4D97-AF65-F5344CB8AC3E}">
        <p14:creationId xmlns:p14="http://schemas.microsoft.com/office/powerpoint/2010/main" val="72934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971" t="25686" r="12647" b="10197"/>
          <a:stretch/>
        </p:blipFill>
        <p:spPr bwMode="auto">
          <a:xfrm>
            <a:off x="1679575" y="1895475"/>
            <a:ext cx="8946777" cy="4397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ubrik 1"/>
          <p:cNvSpPr>
            <a:spLocks noGrp="1"/>
          </p:cNvSpPr>
          <p:nvPr>
            <p:ph type="title"/>
          </p:nvPr>
        </p:nvSpPr>
        <p:spPr/>
        <p:txBody>
          <a:bodyPr>
            <a:normAutofit/>
          </a:bodyPr>
          <a:lstStyle/>
          <a:p>
            <a:pPr algn="l"/>
            <a:r>
              <a:rPr lang="en-GB" dirty="0" smtClean="0"/>
              <a:t>We have a lot of data…</a:t>
            </a:r>
            <a:endParaRPr lang="en-GB" dirty="0"/>
          </a:p>
        </p:txBody>
      </p:sp>
      <p:sp>
        <p:nvSpPr>
          <p:cNvPr id="4" name="AutoShape 2" descr="data:image/png;base64,iVBORw0KGgoAAAANSUhEUgAAASwAAAByCAMAAADeUBx0AAAAY1BMVEX///8AAABOn0V/f39AQEC/v7/v7+8QEBCfn5/Pz8/f39+vr69gYGAgICBwcHBQUFAwMDCPj496t3S827nT59BZpVGRw4ve7dz0+fPp8+hvsWimz6KcyZdkq1zH4cWGvX+x1a2E+fw7AAAHiklEQVR4nO2bi3arKhCGIaCgiJdcmrZJ2r7/U54Z0ATx0tzaNGfPv9ZuBJE4X4YBRjdjJBKJRCKRSCQSiUQikUgkEolEIpFIJBKJRCKRSCQSiXRfvb08+g6eSPvN66Nv4Xm0WawefQtPo9Vi8f7oe3gafS4Wi7fHfX32uK++QsDqkeMwedxXX64PhPU5dma7Xq9/3uWeCtYeYW2iyrfVy/vid1zuqWB5KNuw6uNz0Wn949//VLAWsQetl4vFDKykrLmTLUxbpUWgJD02deXsdBjqGNdPsFIhqyZluTj2IHokkwb/Znh1zpgpercFTZtm2spGTJ87X2sPZXes2C1CxTErlTxQnbvKXh3nRWesK4nTYajjzZ941FxKLlnCj1W8Z6Lg/m8tFTes4r0bg6bWTpsp1bckztDKQ1l25ZceqziW5apvsnIOEsFqay+FlXAN/qK/hwU/mZVwL707g6ZpyiYF5zJ184hvHenQFvusBrNkHdtcY20MiytvyKWwkuNnXsgKSrwUwvjxaUJYrAAHhB6yShY5nhcGOtQ6w/GZixwukHCB1o1OSynB1eGc4pXOsYG4GlpHp4fuqGgy1AObndEDWDCYboKVWlVansNV1vIGRlxhYeB1sJJEqwJLubKlUimOX+xQyhy7LTjEikLCBVArC1WWqoJzpuZ16b6DXx2/liGsbcRqEe2wK2en1ejvpj5icbCUi9tgo1M2BqueDfBgSCJE4z7BUjQce7c1SwwMvOoIC5VjScCHwdY4dhEWqyxLASQv4ToJgSpjEnw/yfEcgroTrHVY6BTnbvwYa0NDivELR4GHJdva6oQohjV6kyEsDaHbw/I24RUAJW2EANtPnmW8Z2FF0BqAGG40lNqfESpYyRVOsfeB9R7AWseOFc+F7ibKrqQ9qj4sz9CXLobl0AxhVUpKJaOYNQqL2aqGOZEXSZJkroLpovbc7gArXFB9RqwGScHI5G4+6sEKSpfCMm6Kj4ehBNvhJ+jBsrI3DJtuGOIg1TgxgDc6d2K5weiBh5lr1sDnPWC9RqyGOcEJk+8DK1WqlGDmMMDD6kvxEywpLRAZC/DAxkUJ6WcErKh4G+BxKhfYVF0Pa3OC9RHB2g4anwMr51fCYlkhpXBTf7d0EEbgPA9Lg0Zrt1iA9m6bwHpLh0YYncDygDH/57h0gMNu6QCHRema3iXA7/usRvbQZ8BK/STZXAHrt3Q7rG08F47lG+ZgQRBGqWDGjGFZ2cmcLv5dWOBlAqPadQrWWZsA1WE4Btk8rJ503Dw6H/Txu7DKMLperN0JVsBqP/68pzM0lz0fGcAq+s3Z34HF8uSGPPaXp4Mb6eMs+DKVH+0MTfpmPxOsm7Q+Lqn80eFlNf0U8VxYw6j+/4DV+tMXY2+7r/V6/nHrHCzr93we3HiAl8Od4ZPB8hH+vAcTc7C6sFm46r+8dLhBLmhtRie/gTqTU+ce47DYtXtDJgN/E7IcaRtdKUditYmXJqBCMC1hVjLD5ufrdbVfBuuFzXK5W81S65s8Aeva7Q47ZUhhL1N8Y1mWssSOwBKYMIzSe9LlKDJrWHrtVLiKEzKtlvuPqUt+DZYtxpoG0nxi+Ao+U53W162xVodxVF6f41Niz+R8Apa9AVZZVLiTc9k7Y7mC0CfLSmuoFsbtHDFfVqSG87rMYBhmNVdQW8IOsEwDKhA5KygLxcH9ytJ5lswwdZpBCUfl+Xqb8KpgTL6MPDJ0Jts2+edjlo5h+QBfXgdLclmq2nWdqtpULpFXa8EldCsr6KHgECyLpIBxiskpVesK7kHyqvCrOwHnYf+NrSrwv0oriykHnydrrBW5z+Scz2rrItVh+T7LaznYHvpNsnsAljZ+Nsw6WNYkoHbpwM2VsBQakuWYvYM+0janJXjKaszFSPciySmT53JgmJ2p8Vc6/oQVtip8djBPT7BcpuZCWMDqsPeO8/Y1B+wQRa+Gxxp/usNtTOhcWNJnTKFpL1va2gj/0sJlTY+wTknSIDfocjSWd0xugfV62HwFxfXckFz2ZsfUxlTMOKzkx2BVyuXjv4GFw1DeBdbuPVqCrjYzuHZhyyx6yOoXQwNYbQ7kJliZywA3MSwYcJmSLjcMDTPXcAhL2jR3npUxIQJYhcoBd5bWZ8P6GMx0b3NjsYc26/lW+3JBBEt29t8EC3qtcdsUwcKYpKTLHDvrea1UPoBlsBXmnaGPKoCVKZX5H/xcWCN6fZmh1V/e6w6NLbsHFuUpYyOrYN8XLKYrPBxNugUr0Ryf3rsXQxqs1aKBiRcPE/9g3/3LRJL5/LF7g0S7t0S0Ob03wvyHyaCcN0K7s1BI28fVLDXmktlwROfTwpwQ6KZvC/T7e8Mcc4C3dXEJrXvq12E1XGh1fbbUa5bWz70p/+uw8K2psV3lZZqjtfz+8iv1VCmaQHO06P8VxNpPwzp8f/W/phW51gX6mFzM/1zUel5tJxfz9F/HhnqdClyT+dN/Wutx59p9f+U/qdGc8/7Rd/VntRp6F0X4aW33B/KsC/T2sftceu2GSTASiUQikUgkEolEIpFIJBKJRCKRSCQSiUQikUgkEuk59B/kP0keoc9HSwAAAABJRU5ErkJgg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data:image/png;base64,iVBORw0KGgoAAAANSUhEUgAAASwAAAByCAMAAADeUBx0AAAAY1BMVEX///8AAABOn0V/f39AQEC/v7/v7+8QEBCfn5/Pz8/f39+vr69gYGAgICBwcHBQUFAwMDCPj496t3S827nT59BZpVGRw4ve7dz0+fPp8+hvsWimz6KcyZdkq1zH4cWGvX+x1a2E+fw7AAAHiklEQVR4nO2bi3arKhCGIaCgiJdcmrZJ2r7/U54Z0ATx0tzaNGfPv9ZuBJE4X4YBRjdjJBKJRCKRSCQSiUQikUgkEolEIpFIJBKJRCKRSCQSiXRfvb08+g6eSPvN66Nv4Xm0WawefQtPo9Vi8f7oe3gafS4Wi7fHfX32uK++QsDqkeMwedxXX64PhPU5dma7Xq9/3uWeCtYeYW2iyrfVy/vid1zuqWB5KNuw6uNz0Wn949//VLAWsQetl4vFDKykrLmTLUxbpUWgJD02deXsdBjqGNdPsFIhqyZluTj2IHokkwb/Znh1zpgpercFTZtm2spGTJ87X2sPZXes2C1CxTErlTxQnbvKXh3nRWesK4nTYajjzZ941FxKLlnCj1W8Z6Lg/m8tFTes4r0bg6bWTpsp1bckztDKQ1l25ZceqziW5apvsnIOEsFqay+FlXAN/qK/hwU/mZVwL707g6ZpyiYF5zJ184hvHenQFvusBrNkHdtcY20MiytvyKWwkuNnXsgKSrwUwvjxaUJYrAAHhB6yShY5nhcGOtQ6w/GZixwukHCB1o1OSynB1eGc4pXOsYG4GlpHp4fuqGgy1AObndEDWDCYboKVWlVansNV1vIGRlxhYeB1sJJEqwJLubKlUimOX+xQyhy7LTjEikLCBVArC1WWqoJzpuZ16b6DXx2/liGsbcRqEe2wK2en1ejvpj5icbCUi9tgo1M2BqueDfBgSCJE4z7BUjQce7c1SwwMvOoIC5VjScCHwdY4dhEWqyxLASQv4ToJgSpjEnw/yfEcgroTrHVY6BTnbvwYa0NDivELR4GHJdva6oQohjV6kyEsDaHbw/I24RUAJW2EANtPnmW8Z2FF0BqAGG40lNqfESpYyRVOsfeB9R7AWseOFc+F7ibKrqQ9qj4sz9CXLobl0AxhVUpKJaOYNQqL2aqGOZEXSZJkroLpovbc7gArXFB9RqwGScHI5G4+6sEKSpfCMm6Kj4ehBNvhJ+jBsrI3DJtuGOIg1TgxgDc6d2K5weiBh5lr1sDnPWC9RqyGOcEJk+8DK1WqlGDmMMDD6kvxEywpLRAZC/DAxkUJ6WcErKh4G+BxKhfYVF0Pa3OC9RHB2g4anwMr51fCYlkhpXBTf7d0EEbgPA9Lg0Zrt1iA9m6bwHpLh0YYncDygDH/57h0gMNu6QCHRema3iXA7/usRvbQZ8BK/STZXAHrt3Q7rG08F47lG+ZgQRBGqWDGjGFZ2cmcLv5dWOBlAqPadQrWWZsA1WE4Btk8rJ503Dw6H/Txu7DKMLperN0JVsBqP/68pzM0lz0fGcAq+s3Z34HF8uSGPPaXp4Mb6eMs+DKVH+0MTfpmPxOsm7Q+Lqn80eFlNf0U8VxYw6j+/4DV+tMXY2+7r/V6/nHrHCzr93we3HiAl8Od4ZPB8hH+vAcTc7C6sFm46r+8dLhBLmhtRie/gTqTU+ce47DYtXtDJgN/E7IcaRtdKUditYmXJqBCMC1hVjLD5ufrdbVfBuuFzXK5W81S65s8Aeva7Q47ZUhhL1N8Y1mWssSOwBKYMIzSe9LlKDJrWHrtVLiKEzKtlvuPqUt+DZYtxpoG0nxi+Ao+U53W162xVodxVF6f41Niz+R8Apa9AVZZVLiTc9k7Y7mC0CfLSmuoFsbtHDFfVqSG87rMYBhmNVdQW8IOsEwDKhA5KygLxcH9ytJ5lswwdZpBCUfl+Xqb8KpgTL6MPDJ0Jts2+edjlo5h+QBfXgdLclmq2nWdqtpULpFXa8EldCsr6KHgECyLpIBxiskpVesK7kHyqvCrOwHnYf+NrSrwv0oriykHnydrrBW5z+Scz2rrItVh+T7LaznYHvpNsnsAljZ+Nsw6WNYkoHbpwM2VsBQakuWYvYM+0janJXjKaszFSPciySmT53JgmJ2p8Vc6/oQVtip8djBPT7BcpuZCWMDqsPeO8/Y1B+wQRa+Gxxp/usNtTOhcWNJnTKFpL1va2gj/0sJlTY+wTknSIDfocjSWd0xugfV62HwFxfXckFz2ZsfUxlTMOKzkx2BVyuXjv4GFw1DeBdbuPVqCrjYzuHZhyyx6yOoXQwNYbQ7kJliZywA3MSwYcJmSLjcMDTPXcAhL2jR3npUxIQJYhcoBd5bWZ8P6GMx0b3NjsYc26/lW+3JBBEt29t8EC3qtcdsUwcKYpKTLHDvrea1UPoBlsBXmnaGPKoCVKZX5H/xcWCN6fZmh1V/e6w6NLbsHFuUpYyOrYN8XLKYrPBxNugUr0Ryf3rsXQxqs1aKBiRcPE/9g3/3LRJL5/LF7g0S7t0S0Ob03wvyHyaCcN0K7s1BI28fVLDXmktlwROfTwpwQ6KZvC/T7e8Mcc4C3dXEJrXvq12E1XGh1fbbUa5bWz70p/+uw8K2psV3lZZqjtfz+8iv1VCmaQHO06P8VxNpPwzp8f/W/phW51gX6mFzM/1zUel5tJxfz9F/HhnqdClyT+dN/Wutx59p9f+U/qdGc8/7Rd/VntRp6F0X4aW33B/KsC/T2sftceu2GSTASiUQikUgkEolEIpFIJBKJRCKRSCQSiUQikUgkEuk59B/kP0keoc9HSwAAAABJRU5ErkJggg=="/>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22769" b="23069"/>
          <a:stretch/>
        </p:blipFill>
        <p:spPr bwMode="auto">
          <a:xfrm>
            <a:off x="8138965" y="5432232"/>
            <a:ext cx="2628900" cy="9440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0341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but also lot of problems</a:t>
            </a:r>
            <a:endParaRPr lang="en-US" dirty="0"/>
          </a:p>
        </p:txBody>
      </p:sp>
      <p:sp>
        <p:nvSpPr>
          <p:cNvPr id="4" name="textruta 3"/>
          <p:cNvSpPr txBox="1"/>
          <p:nvPr/>
        </p:nvSpPr>
        <p:spPr>
          <a:xfrm>
            <a:off x="530679" y="2315916"/>
            <a:ext cx="4030435" cy="2554545"/>
          </a:xfrm>
          <a:prstGeom prst="rect">
            <a:avLst/>
          </a:prstGeom>
          <a:noFill/>
        </p:spPr>
        <p:txBody>
          <a:bodyPr wrap="square" rtlCol="0">
            <a:spAutoFit/>
          </a:bodyPr>
          <a:lstStyle/>
          <a:p>
            <a:r>
              <a:rPr lang="en-GB" sz="3200" i="1" dirty="0" err="1" smtClean="0"/>
              <a:t>Wallacean</a:t>
            </a:r>
            <a:r>
              <a:rPr lang="en-GB" sz="3200" i="1" dirty="0" smtClean="0"/>
              <a:t> shortfall: “The geographic distribution of most species still poorly known.”</a:t>
            </a:r>
            <a:endParaRPr lang="en-GB" sz="3200" i="1"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8214" y="2065544"/>
            <a:ext cx="7019925" cy="361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937172" y="6057199"/>
            <a:ext cx="3429000" cy="369332"/>
          </a:xfrm>
          <a:prstGeom prst="rect">
            <a:avLst/>
          </a:prstGeom>
          <a:noFill/>
        </p:spPr>
        <p:txBody>
          <a:bodyPr wrap="square" rtlCol="0">
            <a:spAutoFit/>
          </a:bodyPr>
          <a:lstStyle/>
          <a:p>
            <a:r>
              <a:rPr lang="da-DK" dirty="0"/>
              <a:t>Meyer </a:t>
            </a:r>
            <a:r>
              <a:rPr lang="da-DK" i="1" dirty="0"/>
              <a:t>et al </a:t>
            </a:r>
            <a:r>
              <a:rPr lang="da-DK" dirty="0"/>
              <a:t>(2015) Nat. Comm.</a:t>
            </a:r>
            <a:endParaRPr lang="en-US" dirty="0"/>
          </a:p>
        </p:txBody>
      </p:sp>
    </p:spTree>
    <p:extLst>
      <p:ext uri="{BB962C8B-B14F-4D97-AF65-F5344CB8AC3E}">
        <p14:creationId xmlns:p14="http://schemas.microsoft.com/office/powerpoint/2010/main" val="3174164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1638"/>
          <a:stretch/>
        </p:blipFill>
        <p:spPr>
          <a:xfrm>
            <a:off x="467214" y="361044"/>
            <a:ext cx="11105171" cy="5600246"/>
          </a:xfrm>
        </p:spPr>
      </p:pic>
      <p:sp>
        <p:nvSpPr>
          <p:cNvPr id="5" name="TextBox 4"/>
          <p:cNvSpPr txBox="1"/>
          <p:nvPr/>
        </p:nvSpPr>
        <p:spPr>
          <a:xfrm>
            <a:off x="9383486" y="6085114"/>
            <a:ext cx="2579914" cy="461665"/>
          </a:xfrm>
          <a:prstGeom prst="rect">
            <a:avLst/>
          </a:prstGeom>
          <a:noFill/>
        </p:spPr>
        <p:txBody>
          <a:bodyPr wrap="square" rtlCol="0">
            <a:spAutoFit/>
          </a:bodyPr>
          <a:lstStyle/>
          <a:p>
            <a:r>
              <a:rPr lang="en-US" sz="2400" dirty="0" smtClean="0"/>
              <a:t>“Species-scape”</a:t>
            </a:r>
            <a:endParaRPr lang="en-US" sz="2400" dirty="0"/>
          </a:p>
        </p:txBody>
      </p:sp>
      <p:sp>
        <p:nvSpPr>
          <p:cNvPr id="2" name="Rounded Rectangle 1"/>
          <p:cNvSpPr/>
          <p:nvPr/>
        </p:nvSpPr>
        <p:spPr>
          <a:xfrm>
            <a:off x="200514" y="133350"/>
            <a:ext cx="2904636" cy="1876425"/>
          </a:xfrm>
          <a:prstGeom prst="roundRect">
            <a:avLst/>
          </a:prstGeom>
          <a:solidFill>
            <a:srgbClr val="617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Key challenges:</a:t>
            </a:r>
          </a:p>
          <a:p>
            <a:pPr marL="285750" indent="-285750">
              <a:buFontTx/>
              <a:buChar char="-"/>
            </a:pPr>
            <a:r>
              <a:rPr lang="en-US" sz="2400" dirty="0" smtClean="0"/>
              <a:t>Filling gaps</a:t>
            </a:r>
          </a:p>
          <a:p>
            <a:pPr marL="285750" indent="-285750">
              <a:buFontTx/>
              <a:buChar char="-"/>
            </a:pPr>
            <a:r>
              <a:rPr lang="en-US" sz="2400" dirty="0" smtClean="0"/>
              <a:t>Dealing with biases and errors</a:t>
            </a:r>
            <a:endParaRPr lang="en-US" sz="2400" dirty="0"/>
          </a:p>
        </p:txBody>
      </p:sp>
    </p:spTree>
    <p:extLst>
      <p:ext uri="{BB962C8B-B14F-4D97-AF65-F5344CB8AC3E}">
        <p14:creationId xmlns:p14="http://schemas.microsoft.com/office/powerpoint/2010/main" val="3083422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Outline</a:t>
            </a:r>
            <a:endParaRPr lang="en-US" dirty="0"/>
          </a:p>
        </p:txBody>
      </p:sp>
      <p:sp>
        <p:nvSpPr>
          <p:cNvPr id="7" name="Content Placeholder 6"/>
          <p:cNvSpPr>
            <a:spLocks noGrp="1"/>
          </p:cNvSpPr>
          <p:nvPr>
            <p:ph idx="1"/>
          </p:nvPr>
        </p:nvSpPr>
        <p:spPr/>
        <p:txBody>
          <a:bodyPr>
            <a:normAutofit/>
          </a:bodyPr>
          <a:lstStyle/>
          <a:p>
            <a:pPr marL="514350" indent="-514350">
              <a:lnSpc>
                <a:spcPct val="150000"/>
              </a:lnSpc>
              <a:buAutoNum type="arabicPeriod"/>
            </a:pPr>
            <a:r>
              <a:rPr lang="en-US" sz="3600" dirty="0" smtClean="0"/>
              <a:t>Biodiversity distribution: knowns and unknowns</a:t>
            </a:r>
          </a:p>
          <a:p>
            <a:pPr marL="514350" indent="-514350">
              <a:lnSpc>
                <a:spcPct val="150000"/>
              </a:lnSpc>
              <a:buAutoNum type="arabicPeriod"/>
            </a:pPr>
            <a:r>
              <a:rPr lang="en-US" sz="3600" dirty="0" smtClean="0"/>
              <a:t>(Evolutionary) Biogeography in practice: Time and space</a:t>
            </a:r>
            <a:endParaRPr lang="en-US" sz="3600" dirty="0"/>
          </a:p>
        </p:txBody>
      </p:sp>
    </p:spTree>
    <p:extLst>
      <p:ext uri="{BB962C8B-B14F-4D97-AF65-F5344CB8AC3E}">
        <p14:creationId xmlns:p14="http://schemas.microsoft.com/office/powerpoint/2010/main" val="704771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Outline</a:t>
            </a:r>
            <a:endParaRPr lang="en-US" dirty="0"/>
          </a:p>
        </p:txBody>
      </p:sp>
      <p:sp>
        <p:nvSpPr>
          <p:cNvPr id="7" name="Content Placeholder 6"/>
          <p:cNvSpPr>
            <a:spLocks noGrp="1"/>
          </p:cNvSpPr>
          <p:nvPr>
            <p:ph idx="1"/>
          </p:nvPr>
        </p:nvSpPr>
        <p:spPr/>
        <p:txBody>
          <a:bodyPr>
            <a:normAutofit/>
          </a:bodyPr>
          <a:lstStyle/>
          <a:p>
            <a:pPr marL="514350" indent="-514350">
              <a:lnSpc>
                <a:spcPct val="150000"/>
              </a:lnSpc>
              <a:buAutoNum type="arabicPeriod"/>
            </a:pPr>
            <a:r>
              <a:rPr lang="en-US" sz="3600" dirty="0" smtClean="0">
                <a:solidFill>
                  <a:schemeClr val="bg2">
                    <a:lumMod val="50000"/>
                  </a:schemeClr>
                </a:solidFill>
              </a:rPr>
              <a:t>Biodiversity distribution: knowns and unknowns</a:t>
            </a:r>
          </a:p>
          <a:p>
            <a:pPr marL="514350" indent="-514350">
              <a:lnSpc>
                <a:spcPct val="150000"/>
              </a:lnSpc>
              <a:buAutoNum type="arabicPeriod"/>
            </a:pPr>
            <a:r>
              <a:rPr lang="en-US" sz="3600" dirty="0" smtClean="0"/>
              <a:t>(Evolutionary) Biogeography in practice: Time and space</a:t>
            </a:r>
            <a:endParaRPr lang="en-US" sz="3600" dirty="0"/>
          </a:p>
        </p:txBody>
      </p:sp>
    </p:spTree>
    <p:extLst>
      <p:ext uri="{BB962C8B-B14F-4D97-AF65-F5344CB8AC3E}">
        <p14:creationId xmlns:p14="http://schemas.microsoft.com/office/powerpoint/2010/main" val="23594207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#I: Biodiversity patterns in the tropics</a:t>
            </a:r>
            <a:endParaRPr lang="en-US" dirty="0"/>
          </a:p>
        </p:txBody>
      </p:sp>
      <p:sp>
        <p:nvSpPr>
          <p:cNvPr id="6" name="TextBox 5"/>
          <p:cNvSpPr txBox="1"/>
          <p:nvPr/>
        </p:nvSpPr>
        <p:spPr>
          <a:xfrm>
            <a:off x="8191500" y="1899535"/>
            <a:ext cx="4000500" cy="1815882"/>
          </a:xfrm>
          <a:prstGeom prst="rect">
            <a:avLst/>
          </a:prstGeom>
          <a:noFill/>
        </p:spPr>
        <p:txBody>
          <a:bodyPr wrap="square" rtlCol="0">
            <a:spAutoFit/>
          </a:bodyPr>
          <a:lstStyle/>
          <a:p>
            <a:r>
              <a:rPr lang="en-US" sz="2800" dirty="0" smtClean="0"/>
              <a:t>The pineapple family (Bromeliaceae): A Neotropic radiation with c. 3,500 species</a:t>
            </a:r>
            <a:endParaRPr lang="en-US" sz="28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231" r="57919" b="20955"/>
          <a:stretch/>
        </p:blipFill>
        <p:spPr bwMode="auto">
          <a:xfrm>
            <a:off x="4526779" y="1804285"/>
            <a:ext cx="3138442" cy="4281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2191" t="6360" r="56490" b="28256"/>
          <a:stretch/>
        </p:blipFill>
        <p:spPr bwMode="auto">
          <a:xfrm>
            <a:off x="990600" y="1899535"/>
            <a:ext cx="3009900" cy="428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6432" y="3843271"/>
            <a:ext cx="3117368" cy="23380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ounded Rectangle 8"/>
          <p:cNvSpPr/>
          <p:nvPr/>
        </p:nvSpPr>
        <p:spPr>
          <a:xfrm>
            <a:off x="205198" y="1804285"/>
            <a:ext cx="190500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Species richness</a:t>
            </a:r>
            <a:endParaRPr lang="en-US" dirty="0"/>
          </a:p>
        </p:txBody>
      </p:sp>
      <p:sp>
        <p:nvSpPr>
          <p:cNvPr id="10" name="Rounded Rectangle 9"/>
          <p:cNvSpPr/>
          <p:nvPr/>
        </p:nvSpPr>
        <p:spPr>
          <a:xfrm>
            <a:off x="4281897" y="1804285"/>
            <a:ext cx="2242727"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Knowledge richness</a:t>
            </a:r>
            <a:endParaRPr lang="en-US" dirty="0"/>
          </a:p>
        </p:txBody>
      </p:sp>
    </p:spTree>
    <p:extLst>
      <p:ext uri="{BB962C8B-B14F-4D97-AF65-F5344CB8AC3E}">
        <p14:creationId xmlns:p14="http://schemas.microsoft.com/office/powerpoint/2010/main" val="38156210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Space #I: Biodiversity patterns in the tropics</a:t>
            </a:r>
            <a:endParaRPr lang="en-US" dirty="0"/>
          </a:p>
        </p:txBody>
      </p:sp>
      <p:sp>
        <p:nvSpPr>
          <p:cNvPr id="5" name="TextBox 4"/>
          <p:cNvSpPr txBox="1"/>
          <p:nvPr/>
        </p:nvSpPr>
        <p:spPr>
          <a:xfrm>
            <a:off x="9423555" y="6096109"/>
            <a:ext cx="3429000" cy="369332"/>
          </a:xfrm>
          <a:prstGeom prst="rect">
            <a:avLst/>
          </a:prstGeom>
          <a:noFill/>
        </p:spPr>
        <p:txBody>
          <a:bodyPr wrap="square" rtlCol="0">
            <a:spAutoFit/>
          </a:bodyPr>
          <a:lstStyle/>
          <a:p>
            <a:r>
              <a:rPr lang="en-US" dirty="0" smtClean="0"/>
              <a:t>Zizka et al. (</a:t>
            </a:r>
            <a:r>
              <a:rPr lang="en-US" i="1" dirty="0" smtClean="0"/>
              <a:t>in press</a:t>
            </a:r>
            <a:r>
              <a:rPr lang="en-US" dirty="0" smtClean="0"/>
              <a:t>), DDI</a:t>
            </a:r>
            <a:endParaRPr lang="en-US" dirty="0"/>
          </a:p>
        </p:txBody>
      </p:sp>
      <p:sp>
        <p:nvSpPr>
          <p:cNvPr id="6" name="TextBox 5"/>
          <p:cNvSpPr txBox="1"/>
          <p:nvPr/>
        </p:nvSpPr>
        <p:spPr>
          <a:xfrm>
            <a:off x="550333" y="1981199"/>
            <a:ext cx="4563534" cy="2246769"/>
          </a:xfrm>
          <a:prstGeom prst="rect">
            <a:avLst/>
          </a:prstGeom>
          <a:noFill/>
        </p:spPr>
        <p:txBody>
          <a:bodyPr wrap="square" rtlCol="0">
            <a:spAutoFit/>
          </a:bodyPr>
          <a:lstStyle/>
          <a:p>
            <a:r>
              <a:rPr lang="en-US" sz="2800" dirty="0" smtClean="0"/>
              <a:t>Scanned and cleaned &gt; 780,000 </a:t>
            </a:r>
            <a:r>
              <a:rPr lang="en-US" sz="2800" dirty="0"/>
              <a:t>occurrence records </a:t>
            </a:r>
            <a:r>
              <a:rPr lang="en-US" sz="2800" dirty="0" smtClean="0"/>
              <a:t>from databases and field collections for </a:t>
            </a:r>
            <a:r>
              <a:rPr lang="en-US" sz="2800" dirty="0"/>
              <a:t>16,582</a:t>
            </a:r>
            <a:r>
              <a:rPr lang="en-US" sz="2800" dirty="0" smtClean="0"/>
              <a:t> taxa </a:t>
            </a:r>
            <a:r>
              <a:rPr lang="en-US" sz="2800" smtClean="0"/>
              <a:t>using </a:t>
            </a:r>
            <a:r>
              <a:rPr lang="en-US" sz="2800" b="1" smtClean="0"/>
              <a:t>CoordinateCleaner</a:t>
            </a:r>
            <a:endParaRPr lang="en-US" sz="2800" b="1" dirty="0"/>
          </a:p>
        </p:txBody>
      </p:sp>
      <p:pic>
        <p:nvPicPr>
          <p:cNvPr id="7" name="Picture 6"/>
          <p:cNvPicPr>
            <a:picLocks noChangeAspect="1"/>
          </p:cNvPicPr>
          <p:nvPr/>
        </p:nvPicPr>
        <p:blipFill>
          <a:blip r:embed="rId2"/>
          <a:stretch>
            <a:fillRect/>
          </a:stretch>
        </p:blipFill>
        <p:spPr>
          <a:xfrm>
            <a:off x="5714246" y="1920108"/>
            <a:ext cx="4658175" cy="4176001"/>
          </a:xfrm>
          <a:prstGeom prst="rect">
            <a:avLst/>
          </a:prstGeom>
        </p:spPr>
      </p:pic>
    </p:spTree>
    <p:extLst>
      <p:ext uri="{BB962C8B-B14F-4D97-AF65-F5344CB8AC3E}">
        <p14:creationId xmlns:p14="http://schemas.microsoft.com/office/powerpoint/2010/main" val="2581272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18510" y="1973541"/>
            <a:ext cx="3548712" cy="4351338"/>
          </a:xfrm>
          <a:prstGeom prst="rect">
            <a:avLst/>
          </a:prstGeom>
        </p:spPr>
      </p:pic>
      <p:sp>
        <p:nvSpPr>
          <p:cNvPr id="5" name="Title 1"/>
          <p:cNvSpPr>
            <a:spLocks noGrp="1"/>
          </p:cNvSpPr>
          <p:nvPr>
            <p:ph type="title"/>
          </p:nvPr>
        </p:nvSpPr>
        <p:spPr/>
        <p:txBody>
          <a:bodyPr/>
          <a:lstStyle/>
          <a:p>
            <a:r>
              <a:rPr lang="en-US" dirty="0" smtClean="0"/>
              <a:t>Space #I: Biodiversity patterns in the tropics</a:t>
            </a:r>
            <a:endParaRPr lang="en-US" dirty="0"/>
          </a:p>
        </p:txBody>
      </p:sp>
      <p:pic>
        <p:nvPicPr>
          <p:cNvPr id="6" name="Picture 5"/>
          <p:cNvPicPr>
            <a:picLocks noChangeAspect="1"/>
          </p:cNvPicPr>
          <p:nvPr/>
        </p:nvPicPr>
        <p:blipFill>
          <a:blip r:embed="rId3"/>
          <a:stretch>
            <a:fillRect/>
          </a:stretch>
        </p:blipFill>
        <p:spPr>
          <a:xfrm>
            <a:off x="8087312" y="1994232"/>
            <a:ext cx="3732155" cy="4334389"/>
          </a:xfrm>
          <a:prstGeom prst="rect">
            <a:avLst/>
          </a:prstGeom>
        </p:spPr>
      </p:pic>
      <p:pic>
        <p:nvPicPr>
          <p:cNvPr id="7" name="Picture 6"/>
          <p:cNvPicPr>
            <a:picLocks noChangeAspect="1"/>
          </p:cNvPicPr>
          <p:nvPr/>
        </p:nvPicPr>
        <p:blipFill>
          <a:blip r:embed="rId4"/>
          <a:stretch>
            <a:fillRect/>
          </a:stretch>
        </p:blipFill>
        <p:spPr>
          <a:xfrm>
            <a:off x="4262383" y="1994232"/>
            <a:ext cx="3611617" cy="4309957"/>
          </a:xfrm>
          <a:prstGeom prst="rect">
            <a:avLst/>
          </a:prstGeom>
        </p:spPr>
      </p:pic>
      <p:sp>
        <p:nvSpPr>
          <p:cNvPr id="8" name="Rounded Rectangle 7"/>
          <p:cNvSpPr/>
          <p:nvPr/>
        </p:nvSpPr>
        <p:spPr>
          <a:xfrm>
            <a:off x="205198" y="1913467"/>
            <a:ext cx="190500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Species richness</a:t>
            </a:r>
            <a:endParaRPr lang="en-US" dirty="0"/>
          </a:p>
        </p:txBody>
      </p:sp>
      <p:sp>
        <p:nvSpPr>
          <p:cNvPr id="9" name="Rounded Rectangle 8"/>
          <p:cNvSpPr/>
          <p:nvPr/>
        </p:nvSpPr>
        <p:spPr>
          <a:xfrm>
            <a:off x="3651132" y="1913467"/>
            <a:ext cx="1905000"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Endemism</a:t>
            </a:r>
            <a:endParaRPr lang="en-US" dirty="0"/>
          </a:p>
        </p:txBody>
      </p:sp>
      <p:sp>
        <p:nvSpPr>
          <p:cNvPr id="10" name="Rounded Rectangle 9"/>
          <p:cNvSpPr/>
          <p:nvPr/>
        </p:nvSpPr>
        <p:spPr>
          <a:xfrm>
            <a:off x="7706665" y="1913467"/>
            <a:ext cx="2114667" cy="440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Threatened species</a:t>
            </a:r>
            <a:endParaRPr lang="en-US" dirty="0"/>
          </a:p>
        </p:txBody>
      </p:sp>
      <p:sp>
        <p:nvSpPr>
          <p:cNvPr id="11" name="TextBox 10"/>
          <p:cNvSpPr txBox="1"/>
          <p:nvPr/>
        </p:nvSpPr>
        <p:spPr>
          <a:xfrm>
            <a:off x="9423555" y="6096109"/>
            <a:ext cx="3429000" cy="369332"/>
          </a:xfrm>
          <a:prstGeom prst="rect">
            <a:avLst/>
          </a:prstGeom>
          <a:noFill/>
        </p:spPr>
        <p:txBody>
          <a:bodyPr wrap="square" rtlCol="0">
            <a:spAutoFit/>
          </a:bodyPr>
          <a:lstStyle/>
          <a:p>
            <a:r>
              <a:rPr lang="en-US" dirty="0" smtClean="0"/>
              <a:t>Zizka et al. (</a:t>
            </a:r>
            <a:r>
              <a:rPr lang="en-US" i="1" dirty="0" smtClean="0"/>
              <a:t>in press</a:t>
            </a:r>
            <a:r>
              <a:rPr lang="en-US" dirty="0" smtClean="0"/>
              <a:t>), DDI</a:t>
            </a:r>
            <a:endParaRPr lang="en-US" dirty="0"/>
          </a:p>
        </p:txBody>
      </p:sp>
    </p:spTree>
    <p:extLst>
      <p:ext uri="{BB962C8B-B14F-4D97-AF65-F5344CB8AC3E}">
        <p14:creationId xmlns:p14="http://schemas.microsoft.com/office/powerpoint/2010/main" val="681248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01686"/>
            <a:ext cx="10515600" cy="1698172"/>
          </a:xfrm>
        </p:spPr>
        <p:txBody>
          <a:bodyPr>
            <a:normAutofit/>
          </a:bodyPr>
          <a:lstStyle/>
          <a:p>
            <a:pPr marL="0" indent="0">
              <a:buNone/>
            </a:pPr>
            <a:r>
              <a:rPr lang="en-US" sz="3600" i="1" dirty="0" smtClean="0"/>
              <a:t>“We are drowning in information while starving for wisdom”</a:t>
            </a:r>
            <a:endParaRPr lang="en-US" sz="3600" i="1" dirty="0"/>
          </a:p>
        </p:txBody>
      </p:sp>
      <p:sp>
        <p:nvSpPr>
          <p:cNvPr id="4" name="TextBox 3"/>
          <p:cNvSpPr txBox="1"/>
          <p:nvPr/>
        </p:nvSpPr>
        <p:spPr>
          <a:xfrm>
            <a:off x="6313714" y="5932715"/>
            <a:ext cx="5878286" cy="369332"/>
          </a:xfrm>
          <a:prstGeom prst="rect">
            <a:avLst/>
          </a:prstGeom>
          <a:noFill/>
        </p:spPr>
        <p:txBody>
          <a:bodyPr wrap="square" rtlCol="0">
            <a:spAutoFit/>
          </a:bodyPr>
          <a:lstStyle/>
          <a:p>
            <a:r>
              <a:rPr lang="en-US" dirty="0" smtClean="0"/>
              <a:t>E. O. Wilson (1999) Consilience: The unity of knowledge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9270" y="4299858"/>
            <a:ext cx="1445734" cy="2044680"/>
          </a:xfrm>
          <a:prstGeom prst="rect">
            <a:avLst/>
          </a:prstGeom>
        </p:spPr>
      </p:pic>
      <p:sp>
        <p:nvSpPr>
          <p:cNvPr id="6" name="Title 1"/>
          <p:cNvSpPr>
            <a:spLocks noGrp="1"/>
          </p:cNvSpPr>
          <p:nvPr>
            <p:ph type="title"/>
          </p:nvPr>
        </p:nvSpPr>
        <p:spPr>
          <a:xfrm>
            <a:off x="838200" y="365125"/>
            <a:ext cx="10515600" cy="1325563"/>
          </a:xfrm>
        </p:spPr>
        <p:txBody>
          <a:bodyPr/>
          <a:lstStyle/>
          <a:p>
            <a:r>
              <a:rPr lang="en-US" dirty="0" smtClean="0"/>
              <a:t>Goals of these talks and workshop</a:t>
            </a:r>
            <a:endParaRPr lang="en-US" dirty="0"/>
          </a:p>
        </p:txBody>
      </p:sp>
    </p:spTree>
    <p:extLst>
      <p:ext uri="{BB962C8B-B14F-4D97-AF65-F5344CB8AC3E}">
        <p14:creationId xmlns:p14="http://schemas.microsoft.com/office/powerpoint/2010/main" val="41069253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ildergebnis für Burkina FAso"/>
          <p:cNvSpPr>
            <a:spLocks noChangeAspect="1" noChangeArrowheads="1"/>
          </p:cNvSpPr>
          <p:nvPr/>
        </p:nvSpPr>
        <p:spPr bwMode="auto">
          <a:xfrm>
            <a:off x="317500" y="3282156"/>
            <a:ext cx="2162175" cy="1438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1"/>
          <p:cNvSpPr>
            <a:spLocks noGrp="1"/>
          </p:cNvSpPr>
          <p:nvPr>
            <p:ph type="title"/>
          </p:nvPr>
        </p:nvSpPr>
        <p:spPr>
          <a:xfrm>
            <a:off x="838200" y="365125"/>
            <a:ext cx="11163300" cy="1325563"/>
          </a:xfrm>
        </p:spPr>
        <p:txBody>
          <a:bodyPr/>
          <a:lstStyle/>
          <a:p>
            <a:r>
              <a:rPr lang="en-US" dirty="0" smtClean="0"/>
              <a:t>Space #I: Biodiversity patterns in the (sub)tropics</a:t>
            </a:r>
            <a:endParaRPr lang="en-US" dirty="0"/>
          </a:p>
        </p:txBody>
      </p:sp>
      <p:sp>
        <p:nvSpPr>
          <p:cNvPr id="7" name="TextBox 6"/>
          <p:cNvSpPr txBox="1"/>
          <p:nvPr/>
        </p:nvSpPr>
        <p:spPr>
          <a:xfrm>
            <a:off x="5309956" y="1852249"/>
            <a:ext cx="6124440" cy="461665"/>
          </a:xfrm>
          <a:prstGeom prst="rect">
            <a:avLst/>
          </a:prstGeom>
          <a:noFill/>
        </p:spPr>
        <p:txBody>
          <a:bodyPr wrap="square" rtlCol="0">
            <a:spAutoFit/>
          </a:bodyPr>
          <a:lstStyle/>
          <a:p>
            <a:r>
              <a:rPr lang="en-US" sz="2400" dirty="0" smtClean="0"/>
              <a:t>A complete Atlas of the flora of Burkina Faso</a:t>
            </a: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02" y="2191480"/>
            <a:ext cx="4313052" cy="3625660"/>
          </a:xfrm>
          <a:prstGeom prst="rect">
            <a:avLst/>
          </a:prstGeom>
        </p:spPr>
      </p:pic>
      <p:sp>
        <p:nvSpPr>
          <p:cNvPr id="9" name="AutoShape 4" descr="Bildergebnis für burkina faso west afri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3"/>
          <a:stretch>
            <a:fillRect/>
          </a:stretch>
        </p:blipFill>
        <p:spPr>
          <a:xfrm>
            <a:off x="151104" y="4785039"/>
            <a:ext cx="2461657" cy="16381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p:cNvPicPr>
            <a:picLocks noChangeAspect="1"/>
          </p:cNvPicPr>
          <p:nvPr/>
        </p:nvPicPr>
        <p:blipFill>
          <a:blip r:embed="rId4"/>
          <a:stretch>
            <a:fillRect/>
          </a:stretch>
        </p:blipFill>
        <p:spPr>
          <a:xfrm>
            <a:off x="5872932" y="2475475"/>
            <a:ext cx="4656541" cy="2626015"/>
          </a:xfrm>
          <a:prstGeom prst="rect">
            <a:avLst/>
          </a:prstGeom>
        </p:spPr>
      </p:pic>
      <p:pic>
        <p:nvPicPr>
          <p:cNvPr id="15"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8885" y="5055064"/>
            <a:ext cx="2052145" cy="1368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descr="G:\fotos_burkina\DSCF0538.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0629" y="5055064"/>
            <a:ext cx="1824127" cy="13680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G:\fotos_burkina\DSC_139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84166" y="5055064"/>
            <a:ext cx="909638" cy="13680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4756" y="5055064"/>
            <a:ext cx="1824130" cy="1368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5141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1339" y="2106598"/>
            <a:ext cx="5393172" cy="4348245"/>
          </a:xfrm>
        </p:spPr>
      </p:pic>
      <p:sp>
        <p:nvSpPr>
          <p:cNvPr id="4"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Space #I: Biodiversity patterns in the tropics</a:t>
            </a:r>
            <a:endParaRPr lang="en-US" dirty="0"/>
          </a:p>
        </p:txBody>
      </p:sp>
      <p:sp>
        <p:nvSpPr>
          <p:cNvPr id="8" name="AutoShape 2" descr="blob:null/ca6e0bf3-353c-4089-a381-9ef93deb6d43"/>
          <p:cNvSpPr>
            <a:spLocks noChangeAspect="1" noChangeArrowheads="1"/>
          </p:cNvSpPr>
          <p:nvPr/>
        </p:nvSpPr>
        <p:spPr bwMode="auto">
          <a:xfrm>
            <a:off x="155575" y="-2414588"/>
            <a:ext cx="3562350" cy="5038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3"/>
          <a:srcRect t="9897" b="26937"/>
          <a:stretch/>
        </p:blipFill>
        <p:spPr>
          <a:xfrm>
            <a:off x="6381276" y="2073383"/>
            <a:ext cx="4777971" cy="4269050"/>
          </a:xfrm>
          <a:prstGeom prst="rect">
            <a:avLst/>
          </a:prstGeom>
        </p:spPr>
      </p:pic>
      <p:sp>
        <p:nvSpPr>
          <p:cNvPr id="10" name="TextBox 9"/>
          <p:cNvSpPr txBox="1"/>
          <p:nvPr/>
        </p:nvSpPr>
        <p:spPr>
          <a:xfrm>
            <a:off x="8966355" y="6157767"/>
            <a:ext cx="3429000" cy="369332"/>
          </a:xfrm>
          <a:prstGeom prst="rect">
            <a:avLst/>
          </a:prstGeom>
          <a:noFill/>
        </p:spPr>
        <p:txBody>
          <a:bodyPr wrap="square" rtlCol="0">
            <a:spAutoFit/>
          </a:bodyPr>
          <a:lstStyle/>
          <a:p>
            <a:r>
              <a:rPr lang="en-US" dirty="0" smtClean="0"/>
              <a:t>Schmidt et al. (</a:t>
            </a:r>
            <a:r>
              <a:rPr lang="en-US" i="1" dirty="0" smtClean="0"/>
              <a:t>2017</a:t>
            </a:r>
            <a:r>
              <a:rPr lang="en-US" dirty="0" smtClean="0"/>
              <a:t>), </a:t>
            </a:r>
            <a:r>
              <a:rPr lang="en-US" dirty="0" err="1"/>
              <a:t>P</a:t>
            </a:r>
            <a:r>
              <a:rPr lang="en-US" dirty="0" err="1" smtClean="0"/>
              <a:t>hytotaxa</a:t>
            </a:r>
            <a:endParaRPr lang="en-US" dirty="0"/>
          </a:p>
        </p:txBody>
      </p:sp>
    </p:spTree>
    <p:extLst>
      <p:ext uri="{BB962C8B-B14F-4D97-AF65-F5344CB8AC3E}">
        <p14:creationId xmlns:p14="http://schemas.microsoft.com/office/powerpoint/2010/main" val="2601096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23286" cy="1325563"/>
          </a:xfrm>
        </p:spPr>
        <p:txBody>
          <a:bodyPr/>
          <a:lstStyle/>
          <a:p>
            <a:r>
              <a:rPr lang="en-US" dirty="0" smtClean="0"/>
              <a:t>Space #2: Identifying and delimiting bioregions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7813" y="1825625"/>
            <a:ext cx="7911523" cy="4351338"/>
          </a:xfrm>
        </p:spPr>
      </p:pic>
      <p:sp>
        <p:nvSpPr>
          <p:cNvPr id="4" name="TextBox 3"/>
          <p:cNvSpPr txBox="1"/>
          <p:nvPr/>
        </p:nvSpPr>
        <p:spPr>
          <a:xfrm>
            <a:off x="609600" y="5982028"/>
            <a:ext cx="3124200" cy="523220"/>
          </a:xfrm>
          <a:prstGeom prst="rect">
            <a:avLst/>
          </a:prstGeom>
          <a:noFill/>
        </p:spPr>
        <p:txBody>
          <a:bodyPr wrap="square" rtlCol="0">
            <a:spAutoFit/>
          </a:bodyPr>
          <a:lstStyle/>
          <a:p>
            <a:r>
              <a:rPr lang="en-US" sz="2800" dirty="0" smtClean="0"/>
              <a:t>Wallace (1876)</a:t>
            </a:r>
            <a:endParaRPr lang="en-US" sz="28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3377"/>
          <a:stretch/>
        </p:blipFill>
        <p:spPr>
          <a:xfrm>
            <a:off x="9829800" y="5096429"/>
            <a:ext cx="1831686" cy="1408819"/>
          </a:xfrm>
          <a:prstGeom prst="rect">
            <a:avLst/>
          </a:prstGeom>
        </p:spPr>
      </p:pic>
    </p:spTree>
    <p:extLst>
      <p:ext uri="{BB962C8B-B14F-4D97-AF65-F5344CB8AC3E}">
        <p14:creationId xmlns:p14="http://schemas.microsoft.com/office/powerpoint/2010/main" val="3639551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95737" y="2334856"/>
            <a:ext cx="6743926" cy="3590200"/>
          </a:xfrm>
          <a:prstGeom prst="rect">
            <a:avLst/>
          </a:prstGeom>
        </p:spPr>
      </p:pic>
      <p:sp>
        <p:nvSpPr>
          <p:cNvPr id="5" name="Title 1"/>
          <p:cNvSpPr>
            <a:spLocks noGrp="1"/>
          </p:cNvSpPr>
          <p:nvPr>
            <p:ph type="title"/>
          </p:nvPr>
        </p:nvSpPr>
        <p:spPr>
          <a:xfrm>
            <a:off x="838199" y="365125"/>
            <a:ext cx="10801463" cy="1325563"/>
          </a:xfrm>
        </p:spPr>
        <p:txBody>
          <a:bodyPr/>
          <a:lstStyle/>
          <a:p>
            <a:r>
              <a:rPr lang="en-US" dirty="0" smtClean="0"/>
              <a:t>Space </a:t>
            </a:r>
            <a:r>
              <a:rPr lang="en-US" dirty="0" smtClean="0"/>
              <a:t>#2</a:t>
            </a:r>
            <a:r>
              <a:rPr lang="en-US" dirty="0" smtClean="0"/>
              <a:t>: Identifying and delimiting bioregions</a:t>
            </a:r>
            <a:endParaRPr lang="en-US" dirty="0"/>
          </a:p>
        </p:txBody>
      </p:sp>
      <p:pic>
        <p:nvPicPr>
          <p:cNvPr id="6" name="Picture 5"/>
          <p:cNvPicPr>
            <a:picLocks noChangeAspect="1"/>
          </p:cNvPicPr>
          <p:nvPr/>
        </p:nvPicPr>
        <p:blipFill>
          <a:blip r:embed="rId3"/>
          <a:stretch>
            <a:fillRect/>
          </a:stretch>
        </p:blipFill>
        <p:spPr>
          <a:xfrm>
            <a:off x="767550" y="1257299"/>
            <a:ext cx="3947294" cy="5311925"/>
          </a:xfrm>
          <a:prstGeom prst="rect">
            <a:avLst/>
          </a:prstGeom>
        </p:spPr>
      </p:pic>
      <p:sp>
        <p:nvSpPr>
          <p:cNvPr id="7" name="TextBox 6"/>
          <p:cNvSpPr txBox="1"/>
          <p:nvPr/>
        </p:nvSpPr>
        <p:spPr>
          <a:xfrm>
            <a:off x="8813800" y="6045200"/>
            <a:ext cx="3568700" cy="369332"/>
          </a:xfrm>
          <a:prstGeom prst="rect">
            <a:avLst/>
          </a:prstGeom>
          <a:noFill/>
        </p:spPr>
        <p:txBody>
          <a:bodyPr wrap="square" rtlCol="0">
            <a:spAutoFit/>
          </a:bodyPr>
          <a:lstStyle/>
          <a:p>
            <a:r>
              <a:rPr lang="en-US" dirty="0" smtClean="0"/>
              <a:t>Myers (2001), Antonelli (2009)</a:t>
            </a:r>
            <a:endParaRPr lang="en-US" dirty="0"/>
          </a:p>
        </p:txBody>
      </p:sp>
    </p:spTree>
    <p:extLst>
      <p:ext uri="{BB962C8B-B14F-4D97-AF65-F5344CB8AC3E}">
        <p14:creationId xmlns:p14="http://schemas.microsoft.com/office/powerpoint/2010/main" val="363888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839787" y="1385888"/>
            <a:ext cx="5157787" cy="823912"/>
          </a:xfrm>
        </p:spPr>
        <p:txBody>
          <a:bodyPr/>
          <a:lstStyle/>
          <a:p>
            <a:r>
              <a:rPr lang="en-US" dirty="0" smtClean="0"/>
              <a:t>By “expert opinion”</a:t>
            </a:r>
            <a:endParaRPr lang="en-US" dirty="0"/>
          </a:p>
        </p:txBody>
      </p:sp>
      <p:pic>
        <p:nvPicPr>
          <p:cNvPr id="13" name="Content Placeholder 12"/>
          <p:cNvPicPr>
            <a:picLocks noGrp="1" noChangeAspect="1"/>
          </p:cNvPicPr>
          <p:nvPr>
            <p:ph sz="half" idx="2"/>
          </p:nvPr>
        </p:nvPicPr>
        <p:blipFill>
          <a:blip r:embed="rId2"/>
          <a:stretch>
            <a:fillRect/>
          </a:stretch>
        </p:blipFill>
        <p:spPr>
          <a:xfrm>
            <a:off x="1295401" y="2297693"/>
            <a:ext cx="3152774" cy="4040352"/>
          </a:xfrm>
          <a:prstGeom prst="rect">
            <a:avLst/>
          </a:prstGeom>
        </p:spPr>
      </p:pic>
      <p:sp>
        <p:nvSpPr>
          <p:cNvPr id="10" name="Text Placeholder 9"/>
          <p:cNvSpPr>
            <a:spLocks noGrp="1"/>
          </p:cNvSpPr>
          <p:nvPr>
            <p:ph type="body" sz="quarter" idx="3"/>
          </p:nvPr>
        </p:nvSpPr>
        <p:spPr>
          <a:xfrm>
            <a:off x="6172200" y="1385888"/>
            <a:ext cx="5183188" cy="823912"/>
          </a:xfrm>
        </p:spPr>
        <p:txBody>
          <a:bodyPr/>
          <a:lstStyle/>
          <a:p>
            <a:r>
              <a:rPr lang="en-US" dirty="0" smtClean="0"/>
              <a:t>By similarity</a:t>
            </a:r>
            <a:endParaRPr lang="en-US" dirty="0"/>
          </a:p>
        </p:txBody>
      </p:sp>
      <p:pic>
        <p:nvPicPr>
          <p:cNvPr id="14" name="Content Placeholder 13"/>
          <p:cNvPicPr>
            <a:picLocks noGrp="1" noChangeAspect="1"/>
          </p:cNvPicPr>
          <p:nvPr>
            <p:ph sz="quarter" idx="4"/>
          </p:nvPr>
        </p:nvPicPr>
        <p:blipFill>
          <a:blip r:embed="rId3"/>
          <a:stretch>
            <a:fillRect/>
          </a:stretch>
        </p:blipFill>
        <p:spPr>
          <a:xfrm>
            <a:off x="6797443" y="2297693"/>
            <a:ext cx="3387929" cy="4040352"/>
          </a:xfrm>
          <a:prstGeom prst="rect">
            <a:avLst/>
          </a:prstGeom>
        </p:spPr>
      </p:pic>
      <p:sp>
        <p:nvSpPr>
          <p:cNvPr id="12" name="Title 1"/>
          <p:cNvSpPr>
            <a:spLocks noGrp="1"/>
          </p:cNvSpPr>
          <p:nvPr>
            <p:ph type="title"/>
          </p:nvPr>
        </p:nvSpPr>
        <p:spPr>
          <a:xfrm>
            <a:off x="838200" y="365125"/>
            <a:ext cx="10782300" cy="1325563"/>
          </a:xfrm>
        </p:spPr>
        <p:txBody>
          <a:bodyPr/>
          <a:lstStyle/>
          <a:p>
            <a:r>
              <a:rPr lang="en-US" dirty="0" smtClean="0"/>
              <a:t>Space #2: Identifying and delimiting bioregions</a:t>
            </a:r>
            <a:endParaRPr lang="en-US" dirty="0"/>
          </a:p>
        </p:txBody>
      </p:sp>
      <p:sp>
        <p:nvSpPr>
          <p:cNvPr id="7" name="TextBox 6"/>
          <p:cNvSpPr txBox="1"/>
          <p:nvPr/>
        </p:nvSpPr>
        <p:spPr>
          <a:xfrm>
            <a:off x="9650412" y="6235569"/>
            <a:ext cx="2541588" cy="380738"/>
          </a:xfrm>
          <a:prstGeom prst="rect">
            <a:avLst/>
          </a:prstGeom>
          <a:noFill/>
        </p:spPr>
        <p:txBody>
          <a:bodyPr wrap="square" rtlCol="0">
            <a:spAutoFit/>
          </a:bodyPr>
          <a:lstStyle/>
          <a:p>
            <a:r>
              <a:rPr lang="en-US" dirty="0" err="1" smtClean="0"/>
              <a:t>Morrone</a:t>
            </a:r>
            <a:r>
              <a:rPr lang="en-US" dirty="0" smtClean="0"/>
              <a:t> (2014), </a:t>
            </a:r>
            <a:r>
              <a:rPr lang="en-US" dirty="0" err="1" smtClean="0"/>
              <a:t>Zootaxa</a:t>
            </a:r>
            <a:endParaRPr lang="en-US" dirty="0"/>
          </a:p>
        </p:txBody>
      </p:sp>
    </p:spTree>
    <p:extLst>
      <p:ext uri="{BB962C8B-B14F-4D97-AF65-F5344CB8AC3E}">
        <p14:creationId xmlns:p14="http://schemas.microsoft.com/office/powerpoint/2010/main" val="20878891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475124" y="1701396"/>
            <a:ext cx="4125150" cy="3804801"/>
          </a:xfrm>
          <a:prstGeom prst="rect">
            <a:avLst/>
          </a:prstGeom>
        </p:spPr>
      </p:pic>
      <p:sp>
        <p:nvSpPr>
          <p:cNvPr id="2" name="Title 1"/>
          <p:cNvSpPr>
            <a:spLocks noGrp="1"/>
          </p:cNvSpPr>
          <p:nvPr>
            <p:ph type="title"/>
          </p:nvPr>
        </p:nvSpPr>
        <p:spPr>
          <a:xfrm>
            <a:off x="838199" y="365125"/>
            <a:ext cx="10762075" cy="1325563"/>
          </a:xfrm>
        </p:spPr>
        <p:txBody>
          <a:bodyPr/>
          <a:lstStyle/>
          <a:p>
            <a:r>
              <a:rPr lang="en-US" dirty="0"/>
              <a:t>Space </a:t>
            </a:r>
            <a:r>
              <a:rPr lang="en-US" dirty="0" smtClean="0"/>
              <a:t>#2</a:t>
            </a:r>
            <a:r>
              <a:rPr lang="en-US" dirty="0"/>
              <a:t>: Identifying and delimiting bioregions</a:t>
            </a:r>
          </a:p>
        </p:txBody>
      </p:sp>
      <p:pic>
        <p:nvPicPr>
          <p:cNvPr id="4" name="Picture 3"/>
          <p:cNvPicPr>
            <a:picLocks noChangeAspect="1"/>
          </p:cNvPicPr>
          <p:nvPr/>
        </p:nvPicPr>
        <p:blipFill rotWithShape="1">
          <a:blip r:embed="rId3"/>
          <a:srcRect l="3828" t="17842" r="48949" b="73378"/>
          <a:stretch/>
        </p:blipFill>
        <p:spPr>
          <a:xfrm>
            <a:off x="203200" y="1461667"/>
            <a:ext cx="7518400" cy="7862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a:picLocks noChangeAspect="1"/>
          </p:cNvPicPr>
          <p:nvPr/>
        </p:nvPicPr>
        <p:blipFill rotWithShape="1">
          <a:blip r:embed="rId4"/>
          <a:srcRect l="21389" t="34198" r="22639" b="34938"/>
          <a:stretch/>
        </p:blipFill>
        <p:spPr>
          <a:xfrm>
            <a:off x="838200" y="4648200"/>
            <a:ext cx="5664200" cy="1756886"/>
          </a:xfrm>
          <a:prstGeom prst="rect">
            <a:avLst/>
          </a:prstGeom>
        </p:spPr>
      </p:pic>
      <p:pic>
        <p:nvPicPr>
          <p:cNvPr id="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971" t="25686" r="12647" b="10197"/>
          <a:stretch/>
        </p:blipFill>
        <p:spPr bwMode="auto">
          <a:xfrm>
            <a:off x="838200" y="2479039"/>
            <a:ext cx="3781425" cy="1858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6"/>
          <p:cNvSpPr/>
          <p:nvPr/>
        </p:nvSpPr>
        <p:spPr>
          <a:xfrm rot="19685211">
            <a:off x="6440855" y="4202984"/>
            <a:ext cx="797847" cy="709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2286000" y="4045738"/>
            <a:ext cx="525279" cy="8310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171233" y="5526643"/>
            <a:ext cx="4440677" cy="923330"/>
          </a:xfrm>
          <a:prstGeom prst="rect">
            <a:avLst/>
          </a:prstGeom>
          <a:noFill/>
        </p:spPr>
        <p:txBody>
          <a:bodyPr wrap="square" rtlCol="0">
            <a:spAutoFit/>
          </a:bodyPr>
          <a:lstStyle/>
          <a:p>
            <a:r>
              <a:rPr lang="en-US" dirty="0" err="1" smtClean="0"/>
              <a:t>Vilhena</a:t>
            </a:r>
            <a:r>
              <a:rPr lang="en-US" dirty="0" smtClean="0"/>
              <a:t> &amp; Antonelli (2015) Nat </a:t>
            </a:r>
            <a:r>
              <a:rPr lang="en-US" dirty="0" err="1" smtClean="0"/>
              <a:t>Comm</a:t>
            </a:r>
            <a:endParaRPr lang="en-US" dirty="0" smtClean="0"/>
          </a:p>
          <a:p>
            <a:r>
              <a:rPr lang="en-US" dirty="0" smtClean="0"/>
              <a:t>Edler et al. (2017) </a:t>
            </a:r>
            <a:r>
              <a:rPr lang="en-US" dirty="0" err="1" smtClean="0"/>
              <a:t>Syst</a:t>
            </a:r>
            <a:r>
              <a:rPr lang="en-US" dirty="0" smtClean="0"/>
              <a:t> </a:t>
            </a:r>
            <a:r>
              <a:rPr lang="en-US" dirty="0" err="1" smtClean="0"/>
              <a:t>Biol</a:t>
            </a:r>
            <a:endParaRPr lang="en-US" dirty="0" smtClean="0"/>
          </a:p>
          <a:p>
            <a:r>
              <a:rPr lang="en-US" dirty="0" smtClean="0"/>
              <a:t>Zizka et al (2018) </a:t>
            </a:r>
            <a:r>
              <a:rPr lang="en-US" dirty="0" err="1" smtClean="0"/>
              <a:t>Ecography</a:t>
            </a:r>
            <a:endParaRPr lang="en-US" dirty="0"/>
          </a:p>
        </p:txBody>
      </p:sp>
    </p:spTree>
    <p:extLst>
      <p:ext uri="{BB962C8B-B14F-4D97-AF65-F5344CB8AC3E}">
        <p14:creationId xmlns:p14="http://schemas.microsoft.com/office/powerpoint/2010/main" val="4273486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82300" cy="1325563"/>
          </a:xfrm>
        </p:spPr>
        <p:txBody>
          <a:bodyPr/>
          <a:lstStyle/>
          <a:p>
            <a:r>
              <a:rPr lang="en-US" dirty="0"/>
              <a:t>Space #2: Identifying and delimiting bioregions</a:t>
            </a:r>
          </a:p>
        </p:txBody>
      </p:sp>
      <p:pic>
        <p:nvPicPr>
          <p:cNvPr id="4" name="Content Placeholder 3"/>
          <p:cNvPicPr>
            <a:picLocks noGrp="1" noChangeAspect="1"/>
          </p:cNvPicPr>
          <p:nvPr>
            <p:ph idx="1"/>
          </p:nvPr>
        </p:nvPicPr>
        <p:blipFill>
          <a:blip r:embed="rId2"/>
          <a:stretch>
            <a:fillRect/>
          </a:stretch>
        </p:blipFill>
        <p:spPr>
          <a:xfrm>
            <a:off x="2106787" y="1955305"/>
            <a:ext cx="7355550" cy="4226419"/>
          </a:xfrm>
          <a:prstGeom prst="rect">
            <a:avLst/>
          </a:prstGeom>
        </p:spPr>
      </p:pic>
      <p:sp>
        <p:nvSpPr>
          <p:cNvPr id="5" name="TextBox 4"/>
          <p:cNvSpPr txBox="1"/>
          <p:nvPr/>
        </p:nvSpPr>
        <p:spPr>
          <a:xfrm>
            <a:off x="9191625" y="6134158"/>
            <a:ext cx="3000375" cy="369332"/>
          </a:xfrm>
          <a:prstGeom prst="rect">
            <a:avLst/>
          </a:prstGeom>
          <a:noFill/>
        </p:spPr>
        <p:txBody>
          <a:bodyPr wrap="square" rtlCol="0">
            <a:spAutoFit/>
          </a:bodyPr>
          <a:lstStyle/>
          <a:p>
            <a:r>
              <a:rPr lang="en-US" dirty="0" smtClean="0"/>
              <a:t>Antonelli (2017), Nat Eco </a:t>
            </a:r>
            <a:r>
              <a:rPr lang="en-US" dirty="0" err="1" smtClean="0"/>
              <a:t>Evol</a:t>
            </a:r>
            <a:endParaRPr lang="en-US" dirty="0"/>
          </a:p>
        </p:txBody>
      </p:sp>
    </p:spTree>
    <p:extLst>
      <p:ext uri="{BB962C8B-B14F-4D97-AF65-F5344CB8AC3E}">
        <p14:creationId xmlns:p14="http://schemas.microsoft.com/office/powerpoint/2010/main" val="3250855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a:t>
            </a:r>
            <a:r>
              <a:rPr lang="en-US" dirty="0" smtClean="0"/>
              <a:t>#3</a:t>
            </a:r>
            <a:r>
              <a:rPr lang="en-US" dirty="0"/>
              <a:t>: The distribution of rare species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1888" y="2349278"/>
            <a:ext cx="7888224" cy="3304032"/>
          </a:xfrm>
          <a:prstGeom prst="rect">
            <a:avLst/>
          </a:prstGeom>
        </p:spPr>
      </p:pic>
    </p:spTree>
    <p:extLst>
      <p:ext uri="{BB962C8B-B14F-4D97-AF65-F5344CB8AC3E}">
        <p14:creationId xmlns:p14="http://schemas.microsoft.com/office/powerpoint/2010/main" val="21608202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alexander.zizka\Dropbox (Antonelli Lab)\Arbeit\Gothenburg\projects\PhD-thesis\Disputation\F2.large_modifi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83" y="2470436"/>
            <a:ext cx="7848871" cy="3684948"/>
          </a:xfrm>
          <a:prstGeom prst="rect">
            <a:avLst/>
          </a:prstGeom>
          <a:noFill/>
          <a:extLst>
            <a:ext uri="{909E8E84-426E-40DD-AFC4-6F175D3DCCD1}">
              <a14:hiddenFill xmlns:a14="http://schemas.microsoft.com/office/drawing/2010/main">
                <a:solidFill>
                  <a:srgbClr val="FFFFFF"/>
                </a:solidFill>
              </a14:hiddenFill>
            </a:ext>
          </a:extLst>
        </p:spPr>
      </p:pic>
      <p:sp>
        <p:nvSpPr>
          <p:cNvPr id="2" name="Rubrik 1"/>
          <p:cNvSpPr>
            <a:spLocks noGrp="1"/>
          </p:cNvSpPr>
          <p:nvPr>
            <p:ph type="title"/>
          </p:nvPr>
        </p:nvSpPr>
        <p:spPr/>
        <p:txBody>
          <a:bodyPr/>
          <a:lstStyle/>
          <a:p>
            <a:r>
              <a:rPr lang="en-US" dirty="0"/>
              <a:t>Space </a:t>
            </a:r>
            <a:r>
              <a:rPr lang="en-US" dirty="0" smtClean="0"/>
              <a:t>#3</a:t>
            </a:r>
            <a:r>
              <a:rPr lang="en-US" dirty="0"/>
              <a:t>: The distribution of rare species</a:t>
            </a:r>
            <a:endParaRPr lang="en-GB" dirty="0"/>
          </a:p>
        </p:txBody>
      </p:sp>
      <p:sp>
        <p:nvSpPr>
          <p:cNvPr id="8" name="Platshållare för bildnummer 7"/>
          <p:cNvSpPr>
            <a:spLocks noGrp="1"/>
          </p:cNvSpPr>
          <p:nvPr>
            <p:ph type="sldNum" sz="quarter" idx="12"/>
          </p:nvPr>
        </p:nvSpPr>
        <p:spPr/>
        <p:txBody>
          <a:bodyPr/>
          <a:lstStyle/>
          <a:p>
            <a:fld id="{68BBCD59-77D7-4C3E-9B88-1090BCA7A41C}" type="slidenum">
              <a:rPr lang="en-GB" smtClean="0"/>
              <a:t>28</a:t>
            </a:fld>
            <a:endParaRPr lang="en-GB"/>
          </a:p>
        </p:txBody>
      </p:sp>
      <p:sp>
        <p:nvSpPr>
          <p:cNvPr id="10" name="Rektangel 9"/>
          <p:cNvSpPr/>
          <p:nvPr/>
        </p:nvSpPr>
        <p:spPr>
          <a:xfrm rot="1366268">
            <a:off x="5565647" y="4344461"/>
            <a:ext cx="201622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ktangel 16"/>
          <p:cNvSpPr/>
          <p:nvPr/>
        </p:nvSpPr>
        <p:spPr>
          <a:xfrm>
            <a:off x="3647728" y="3060192"/>
            <a:ext cx="1368152" cy="38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ktangel 17"/>
          <p:cNvSpPr/>
          <p:nvPr/>
        </p:nvSpPr>
        <p:spPr>
          <a:xfrm>
            <a:off x="8328248" y="5080662"/>
            <a:ext cx="1609776" cy="478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ruta 10"/>
          <p:cNvSpPr txBox="1"/>
          <p:nvPr/>
        </p:nvSpPr>
        <p:spPr>
          <a:xfrm>
            <a:off x="3647728" y="3060192"/>
            <a:ext cx="1926816" cy="369332"/>
          </a:xfrm>
          <a:prstGeom prst="rect">
            <a:avLst/>
          </a:prstGeom>
          <a:noFill/>
        </p:spPr>
        <p:txBody>
          <a:bodyPr wrap="square" rtlCol="0">
            <a:spAutoFit/>
          </a:bodyPr>
          <a:lstStyle/>
          <a:p>
            <a:r>
              <a:rPr lang="en-GB" dirty="0">
                <a:solidFill>
                  <a:srgbClr val="FF0000"/>
                </a:solidFill>
              </a:rPr>
              <a:t>Hyper dominants</a:t>
            </a:r>
          </a:p>
        </p:txBody>
      </p:sp>
      <p:sp>
        <p:nvSpPr>
          <p:cNvPr id="12" name="Rektangel 11"/>
          <p:cNvSpPr/>
          <p:nvPr/>
        </p:nvSpPr>
        <p:spPr>
          <a:xfrm>
            <a:off x="3647729" y="2869704"/>
            <a:ext cx="1497583" cy="19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ruta 15"/>
          <p:cNvSpPr txBox="1"/>
          <p:nvPr/>
        </p:nvSpPr>
        <p:spPr>
          <a:xfrm>
            <a:off x="5564384" y="6100772"/>
            <a:ext cx="1728192" cy="369332"/>
          </a:xfrm>
          <a:prstGeom prst="rect">
            <a:avLst/>
          </a:prstGeom>
          <a:solidFill>
            <a:schemeClr val="bg1"/>
          </a:solidFill>
        </p:spPr>
        <p:txBody>
          <a:bodyPr wrap="square" rtlCol="0">
            <a:spAutoFit/>
          </a:bodyPr>
          <a:lstStyle/>
          <a:p>
            <a:r>
              <a:rPr lang="en-GB" dirty="0"/>
              <a:t>Species rank</a:t>
            </a:r>
          </a:p>
        </p:txBody>
      </p:sp>
      <p:sp>
        <p:nvSpPr>
          <p:cNvPr id="19" name="textruta 18"/>
          <p:cNvSpPr txBox="1"/>
          <p:nvPr/>
        </p:nvSpPr>
        <p:spPr>
          <a:xfrm>
            <a:off x="6978503" y="4128244"/>
            <a:ext cx="2932844" cy="369332"/>
          </a:xfrm>
          <a:prstGeom prst="rect">
            <a:avLst/>
          </a:prstGeom>
          <a:solidFill>
            <a:schemeClr val="bg1"/>
          </a:solidFill>
        </p:spPr>
        <p:txBody>
          <a:bodyPr wrap="square" rtlCol="0">
            <a:spAutoFit/>
          </a:bodyPr>
          <a:lstStyle/>
          <a:p>
            <a:r>
              <a:rPr lang="en-GB" dirty="0"/>
              <a:t>Population &lt; 1000 individuals</a:t>
            </a:r>
          </a:p>
        </p:txBody>
      </p:sp>
      <p:sp>
        <p:nvSpPr>
          <p:cNvPr id="4" name="Rektangel med rundade hörn 3"/>
          <p:cNvSpPr/>
          <p:nvPr/>
        </p:nvSpPr>
        <p:spPr>
          <a:xfrm>
            <a:off x="2795490" y="5783932"/>
            <a:ext cx="7247389" cy="35687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ruta 2"/>
          <p:cNvSpPr txBox="1"/>
          <p:nvPr/>
        </p:nvSpPr>
        <p:spPr>
          <a:xfrm>
            <a:off x="2785964" y="5750024"/>
            <a:ext cx="288032" cy="369332"/>
          </a:xfrm>
          <a:prstGeom prst="rect">
            <a:avLst/>
          </a:prstGeom>
          <a:noFill/>
        </p:spPr>
        <p:txBody>
          <a:bodyPr wrap="square" rtlCol="0">
            <a:spAutoFit/>
          </a:bodyPr>
          <a:lstStyle/>
          <a:p>
            <a:r>
              <a:rPr lang="en-GB" dirty="0"/>
              <a:t>0</a:t>
            </a:r>
          </a:p>
        </p:txBody>
      </p:sp>
      <p:sp>
        <p:nvSpPr>
          <p:cNvPr id="21" name="textruta 20"/>
          <p:cNvSpPr txBox="1"/>
          <p:nvPr/>
        </p:nvSpPr>
        <p:spPr>
          <a:xfrm>
            <a:off x="4270618" y="5750024"/>
            <a:ext cx="673254" cy="369332"/>
          </a:xfrm>
          <a:prstGeom prst="rect">
            <a:avLst/>
          </a:prstGeom>
          <a:noFill/>
        </p:spPr>
        <p:txBody>
          <a:bodyPr wrap="square" rtlCol="0">
            <a:spAutoFit/>
          </a:bodyPr>
          <a:lstStyle/>
          <a:p>
            <a:r>
              <a:rPr lang="en-GB" dirty="0"/>
              <a:t>5000</a:t>
            </a:r>
          </a:p>
        </p:txBody>
      </p:sp>
      <p:sp>
        <p:nvSpPr>
          <p:cNvPr id="22" name="textruta 21"/>
          <p:cNvSpPr txBox="1"/>
          <p:nvPr/>
        </p:nvSpPr>
        <p:spPr>
          <a:xfrm>
            <a:off x="5951984" y="5750024"/>
            <a:ext cx="771966" cy="369332"/>
          </a:xfrm>
          <a:prstGeom prst="rect">
            <a:avLst/>
          </a:prstGeom>
          <a:noFill/>
        </p:spPr>
        <p:txBody>
          <a:bodyPr wrap="square" rtlCol="0">
            <a:spAutoFit/>
          </a:bodyPr>
          <a:lstStyle/>
          <a:p>
            <a:r>
              <a:rPr lang="en-GB" dirty="0"/>
              <a:t>10000</a:t>
            </a:r>
          </a:p>
        </p:txBody>
      </p:sp>
      <p:sp>
        <p:nvSpPr>
          <p:cNvPr id="23" name="textruta 22"/>
          <p:cNvSpPr txBox="1"/>
          <p:nvPr/>
        </p:nvSpPr>
        <p:spPr>
          <a:xfrm>
            <a:off x="7672959" y="5750024"/>
            <a:ext cx="771966" cy="369332"/>
          </a:xfrm>
          <a:prstGeom prst="rect">
            <a:avLst/>
          </a:prstGeom>
          <a:noFill/>
        </p:spPr>
        <p:txBody>
          <a:bodyPr wrap="square" rtlCol="0">
            <a:spAutoFit/>
          </a:bodyPr>
          <a:lstStyle/>
          <a:p>
            <a:r>
              <a:rPr lang="en-GB" dirty="0"/>
              <a:t>15000</a:t>
            </a:r>
          </a:p>
        </p:txBody>
      </p:sp>
      <p:sp>
        <p:nvSpPr>
          <p:cNvPr id="24" name="textruta 23"/>
          <p:cNvSpPr txBox="1"/>
          <p:nvPr/>
        </p:nvSpPr>
        <p:spPr>
          <a:xfrm>
            <a:off x="9356482" y="5750024"/>
            <a:ext cx="771966" cy="369332"/>
          </a:xfrm>
          <a:prstGeom prst="rect">
            <a:avLst/>
          </a:prstGeom>
          <a:noFill/>
        </p:spPr>
        <p:txBody>
          <a:bodyPr wrap="square" rtlCol="0">
            <a:spAutoFit/>
          </a:bodyPr>
          <a:lstStyle/>
          <a:p>
            <a:r>
              <a:rPr lang="en-GB" dirty="0"/>
              <a:t>20000</a:t>
            </a:r>
          </a:p>
        </p:txBody>
      </p:sp>
      <p:sp>
        <p:nvSpPr>
          <p:cNvPr id="7" name="Rektangel 6"/>
          <p:cNvSpPr/>
          <p:nvPr/>
        </p:nvSpPr>
        <p:spPr>
          <a:xfrm>
            <a:off x="1879494" y="2725688"/>
            <a:ext cx="688115" cy="3058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ruta 4"/>
          <p:cNvSpPr txBox="1"/>
          <p:nvPr/>
        </p:nvSpPr>
        <p:spPr>
          <a:xfrm>
            <a:off x="2207568" y="2653680"/>
            <a:ext cx="421225" cy="369332"/>
          </a:xfrm>
          <a:prstGeom prst="rect">
            <a:avLst/>
          </a:prstGeom>
          <a:noFill/>
        </p:spPr>
        <p:txBody>
          <a:bodyPr wrap="square" rtlCol="0">
            <a:spAutoFit/>
          </a:bodyPr>
          <a:lstStyle/>
          <a:p>
            <a:r>
              <a:rPr lang="en-GB" dirty="0"/>
              <a:t>10</a:t>
            </a:r>
          </a:p>
        </p:txBody>
      </p:sp>
      <p:sp>
        <p:nvSpPr>
          <p:cNvPr id="25" name="textruta 24"/>
          <p:cNvSpPr txBox="1"/>
          <p:nvPr/>
        </p:nvSpPr>
        <p:spPr>
          <a:xfrm>
            <a:off x="2279576" y="3220452"/>
            <a:ext cx="288032" cy="369332"/>
          </a:xfrm>
          <a:prstGeom prst="rect">
            <a:avLst/>
          </a:prstGeom>
          <a:noFill/>
        </p:spPr>
        <p:txBody>
          <a:bodyPr wrap="square" rtlCol="0">
            <a:spAutoFit/>
          </a:bodyPr>
          <a:lstStyle/>
          <a:p>
            <a:r>
              <a:rPr lang="en-GB" dirty="0"/>
              <a:t>8</a:t>
            </a:r>
          </a:p>
        </p:txBody>
      </p:sp>
      <p:sp>
        <p:nvSpPr>
          <p:cNvPr id="26" name="textruta 25"/>
          <p:cNvSpPr txBox="1"/>
          <p:nvPr/>
        </p:nvSpPr>
        <p:spPr>
          <a:xfrm>
            <a:off x="2292334" y="3758912"/>
            <a:ext cx="275274" cy="369332"/>
          </a:xfrm>
          <a:prstGeom prst="rect">
            <a:avLst/>
          </a:prstGeom>
          <a:noFill/>
        </p:spPr>
        <p:txBody>
          <a:bodyPr wrap="square" rtlCol="0">
            <a:spAutoFit/>
          </a:bodyPr>
          <a:lstStyle/>
          <a:p>
            <a:r>
              <a:rPr lang="en-GB" dirty="0"/>
              <a:t>6</a:t>
            </a:r>
          </a:p>
        </p:txBody>
      </p:sp>
      <p:sp>
        <p:nvSpPr>
          <p:cNvPr id="27" name="textruta 26"/>
          <p:cNvSpPr txBox="1"/>
          <p:nvPr/>
        </p:nvSpPr>
        <p:spPr>
          <a:xfrm>
            <a:off x="2279577" y="4300572"/>
            <a:ext cx="247989" cy="369332"/>
          </a:xfrm>
          <a:prstGeom prst="rect">
            <a:avLst/>
          </a:prstGeom>
          <a:noFill/>
        </p:spPr>
        <p:txBody>
          <a:bodyPr wrap="square" rtlCol="0">
            <a:spAutoFit/>
          </a:bodyPr>
          <a:lstStyle/>
          <a:p>
            <a:r>
              <a:rPr lang="en-GB" dirty="0"/>
              <a:t>4</a:t>
            </a:r>
          </a:p>
        </p:txBody>
      </p:sp>
      <p:sp>
        <p:nvSpPr>
          <p:cNvPr id="28" name="textruta 27"/>
          <p:cNvSpPr txBox="1"/>
          <p:nvPr/>
        </p:nvSpPr>
        <p:spPr>
          <a:xfrm>
            <a:off x="2279577" y="4813920"/>
            <a:ext cx="239605" cy="369332"/>
          </a:xfrm>
          <a:prstGeom prst="rect">
            <a:avLst/>
          </a:prstGeom>
          <a:noFill/>
        </p:spPr>
        <p:txBody>
          <a:bodyPr wrap="square" rtlCol="0">
            <a:spAutoFit/>
          </a:bodyPr>
          <a:lstStyle/>
          <a:p>
            <a:r>
              <a:rPr lang="en-GB" dirty="0"/>
              <a:t>2</a:t>
            </a:r>
          </a:p>
        </p:txBody>
      </p:sp>
      <p:sp>
        <p:nvSpPr>
          <p:cNvPr id="29" name="textruta 28"/>
          <p:cNvSpPr txBox="1"/>
          <p:nvPr/>
        </p:nvSpPr>
        <p:spPr>
          <a:xfrm>
            <a:off x="2279576" y="5389984"/>
            <a:ext cx="432048" cy="369332"/>
          </a:xfrm>
          <a:prstGeom prst="rect">
            <a:avLst/>
          </a:prstGeom>
          <a:noFill/>
        </p:spPr>
        <p:txBody>
          <a:bodyPr wrap="square" rtlCol="0">
            <a:spAutoFit/>
          </a:bodyPr>
          <a:lstStyle/>
          <a:p>
            <a:r>
              <a:rPr lang="en-GB" dirty="0"/>
              <a:t>0</a:t>
            </a:r>
          </a:p>
        </p:txBody>
      </p:sp>
      <p:sp>
        <p:nvSpPr>
          <p:cNvPr id="13" name="textruta 12"/>
          <p:cNvSpPr txBox="1"/>
          <p:nvPr/>
        </p:nvSpPr>
        <p:spPr>
          <a:xfrm rot="16200000">
            <a:off x="531059" y="4032866"/>
            <a:ext cx="3127703" cy="369332"/>
          </a:xfrm>
          <a:prstGeom prst="rect">
            <a:avLst/>
          </a:prstGeom>
          <a:solidFill>
            <a:schemeClr val="bg1"/>
          </a:solidFill>
        </p:spPr>
        <p:txBody>
          <a:bodyPr wrap="square" rtlCol="0">
            <a:spAutoFit/>
          </a:bodyPr>
          <a:lstStyle/>
          <a:p>
            <a:pPr algn="ctr"/>
            <a:r>
              <a:rPr lang="en-GB" dirty="0"/>
              <a:t>Number of Individuals [log10]</a:t>
            </a:r>
          </a:p>
        </p:txBody>
      </p:sp>
      <p:sp>
        <p:nvSpPr>
          <p:cNvPr id="6" name="TextBox 5"/>
          <p:cNvSpPr txBox="1"/>
          <p:nvPr/>
        </p:nvSpPr>
        <p:spPr>
          <a:xfrm>
            <a:off x="689421" y="1841461"/>
            <a:ext cx="10525125" cy="523220"/>
          </a:xfrm>
          <a:prstGeom prst="rect">
            <a:avLst/>
          </a:prstGeom>
          <a:noFill/>
        </p:spPr>
        <p:txBody>
          <a:bodyPr wrap="square" rtlCol="0">
            <a:spAutoFit/>
          </a:bodyPr>
          <a:lstStyle/>
          <a:p>
            <a:r>
              <a:rPr lang="en-US" sz="2800" dirty="0" smtClean="0"/>
              <a:t>Most species within the Amazonian rainforest have small populations</a:t>
            </a:r>
            <a:endParaRPr lang="en-US" sz="2800" dirty="0"/>
          </a:p>
        </p:txBody>
      </p:sp>
      <p:sp>
        <p:nvSpPr>
          <p:cNvPr id="30" name="TextBox 29"/>
          <p:cNvSpPr txBox="1"/>
          <p:nvPr/>
        </p:nvSpPr>
        <p:spPr>
          <a:xfrm>
            <a:off x="7734767" y="6195113"/>
            <a:ext cx="4653406" cy="369332"/>
          </a:xfrm>
          <a:prstGeom prst="rect">
            <a:avLst/>
          </a:prstGeom>
          <a:noFill/>
        </p:spPr>
        <p:txBody>
          <a:bodyPr wrap="square" rtlCol="0">
            <a:spAutoFit/>
          </a:bodyPr>
          <a:lstStyle/>
          <a:p>
            <a:r>
              <a:rPr lang="en-US" dirty="0"/>
              <a:t>Modified after ter Steege et al. (2013) Science</a:t>
            </a:r>
          </a:p>
        </p:txBody>
      </p:sp>
    </p:spTree>
    <p:extLst>
      <p:ext uri="{BB962C8B-B14F-4D97-AF65-F5344CB8AC3E}">
        <p14:creationId xmlns:p14="http://schemas.microsoft.com/office/powerpoint/2010/main" val="2050458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a:t>
            </a:r>
            <a:r>
              <a:rPr lang="en-US" dirty="0" smtClean="0"/>
              <a:t>#3</a:t>
            </a:r>
            <a:r>
              <a:rPr lang="en-US" dirty="0"/>
              <a:t>: The distribution of rare species</a:t>
            </a:r>
          </a:p>
        </p:txBody>
      </p:sp>
      <p:sp>
        <p:nvSpPr>
          <p:cNvPr id="4" name="textruta 2"/>
          <p:cNvSpPr txBox="1"/>
          <p:nvPr/>
        </p:nvSpPr>
        <p:spPr>
          <a:xfrm>
            <a:off x="1104578" y="2394566"/>
            <a:ext cx="4962847" cy="3046988"/>
          </a:xfrm>
          <a:prstGeom prst="rect">
            <a:avLst/>
          </a:prstGeom>
          <a:noFill/>
        </p:spPr>
        <p:txBody>
          <a:bodyPr wrap="square" rtlCol="0">
            <a:spAutoFit/>
          </a:bodyPr>
          <a:lstStyle/>
          <a:p>
            <a:pPr marL="342900" indent="-342900">
              <a:buFont typeface="Arial" panose="020B0604020202020204" pitchFamily="34" charset="0"/>
              <a:buChar char="•"/>
            </a:pPr>
            <a:r>
              <a:rPr lang="en-GB" sz="2400" dirty="0"/>
              <a:t>Area: Amazonia</a:t>
            </a:r>
          </a:p>
          <a:p>
            <a:pPr marL="342900" indent="-342900">
              <a:buFont typeface="Arial" panose="020B0604020202020204" pitchFamily="34" charset="0"/>
              <a:buChar char="•"/>
            </a:pPr>
            <a:r>
              <a:rPr lang="en-GB" sz="2400" dirty="0"/>
              <a:t>Data: 1.5 M occurrence records from 67,000 species </a:t>
            </a:r>
            <a:endParaRPr lang="en-GB" sz="2400" dirty="0" smtClean="0"/>
          </a:p>
          <a:p>
            <a:pPr marL="342900" indent="-342900">
              <a:buFont typeface="Arial" panose="020B0604020202020204" pitchFamily="34" charset="0"/>
              <a:buChar char="•"/>
            </a:pPr>
            <a:r>
              <a:rPr lang="en-GB" sz="2400" dirty="0" smtClean="0"/>
              <a:t>Record cleaning using </a:t>
            </a:r>
            <a:r>
              <a:rPr lang="en-GB" sz="2400" b="1" dirty="0" smtClean="0"/>
              <a:t>CoordinateCleaner</a:t>
            </a:r>
          </a:p>
          <a:p>
            <a:pPr marL="342900" indent="-342900">
              <a:buFont typeface="Arial" panose="020B0604020202020204" pitchFamily="34" charset="0"/>
              <a:buChar char="•"/>
            </a:pPr>
            <a:r>
              <a:rPr lang="en-GB" sz="2400" dirty="0" smtClean="0"/>
              <a:t>Species Assignment using </a:t>
            </a:r>
            <a:r>
              <a:rPr lang="en-GB" sz="2400" b="1" dirty="0" err="1" smtClean="0"/>
              <a:t>SpeciesGeoCoder</a:t>
            </a:r>
            <a:endParaRPr lang="en-GB" sz="2400" b="1" dirty="0" smtClean="0"/>
          </a:p>
          <a:p>
            <a:pPr marL="342900" indent="-342900">
              <a:buFont typeface="Arial" panose="020B0604020202020204" pitchFamily="34" charset="0"/>
              <a:buChar char="•"/>
            </a:pPr>
            <a:endParaRPr lang="en-GB" sz="2400" dirty="0"/>
          </a:p>
        </p:txBody>
      </p:sp>
      <p:grpSp>
        <p:nvGrpSpPr>
          <p:cNvPr id="5" name="Grupp 4"/>
          <p:cNvGrpSpPr/>
          <p:nvPr/>
        </p:nvGrpSpPr>
        <p:grpSpPr>
          <a:xfrm>
            <a:off x="7010280" y="2311922"/>
            <a:ext cx="3307181" cy="3422213"/>
            <a:chOff x="323528" y="2054587"/>
            <a:chExt cx="4320480" cy="4470757"/>
          </a:xfrm>
        </p:grpSpPr>
        <p:pic>
          <p:nvPicPr>
            <p:cNvPr id="6" name="Picture 2" descr="C:\Users\alexander.zizka\Dropbox (Antonelli Lab)\Arbeit\Gothenburg\projects\21_rare_species_amazon\2nd_revision\manuscript\figures\Figure1_The study areas.tiff"/>
            <p:cNvPicPr>
              <a:picLocks noChangeAspect="1" noChangeArrowheads="1"/>
            </p:cNvPicPr>
            <p:nvPr/>
          </p:nvPicPr>
          <p:blipFill rotWithShape="1">
            <a:blip r:embed="rId2">
              <a:extLst>
                <a:ext uri="{28A0092B-C50C-407E-A947-70E740481C1C}">
                  <a14:useLocalDpi xmlns:a14="http://schemas.microsoft.com/office/drawing/2010/main" val="0"/>
                </a:ext>
              </a:extLst>
            </a:blip>
            <a:srcRect l="6167" t="12103" r="17167" b="8563"/>
            <a:stretch/>
          </p:blipFill>
          <p:spPr bwMode="auto">
            <a:xfrm>
              <a:off x="323528" y="2054587"/>
              <a:ext cx="4320480" cy="4470757"/>
            </a:xfrm>
            <a:prstGeom prst="rect">
              <a:avLst/>
            </a:prstGeom>
            <a:noFill/>
            <a:extLst>
              <a:ext uri="{909E8E84-426E-40DD-AFC4-6F175D3DCCD1}">
                <a14:hiddenFill xmlns:a14="http://schemas.microsoft.com/office/drawing/2010/main">
                  <a:solidFill>
                    <a:srgbClr val="FFFFFF"/>
                  </a:solidFill>
                </a14:hiddenFill>
              </a:ext>
            </a:extLst>
          </p:spPr>
        </p:pic>
        <p:sp>
          <p:nvSpPr>
            <p:cNvPr id="7" name="Rektangel 3"/>
            <p:cNvSpPr/>
            <p:nvPr/>
          </p:nvSpPr>
          <p:spPr>
            <a:xfrm>
              <a:off x="2771800" y="2162553"/>
              <a:ext cx="1728192" cy="564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p:cNvSpPr txBox="1"/>
          <p:nvPr/>
        </p:nvSpPr>
        <p:spPr>
          <a:xfrm>
            <a:off x="8937172" y="6057199"/>
            <a:ext cx="3429000" cy="369332"/>
          </a:xfrm>
          <a:prstGeom prst="rect">
            <a:avLst/>
          </a:prstGeom>
          <a:noFill/>
        </p:spPr>
        <p:txBody>
          <a:bodyPr wrap="square" rtlCol="0">
            <a:spAutoFit/>
          </a:bodyPr>
          <a:lstStyle/>
          <a:p>
            <a:r>
              <a:rPr lang="en-US" dirty="0" smtClean="0"/>
              <a:t>Zizka et al. (2018), </a:t>
            </a:r>
            <a:r>
              <a:rPr lang="en-US" dirty="0" err="1" smtClean="0"/>
              <a:t>Ecography</a:t>
            </a:r>
            <a:endParaRPr lang="en-US" dirty="0"/>
          </a:p>
        </p:txBody>
      </p:sp>
    </p:spTree>
    <p:extLst>
      <p:ext uri="{BB962C8B-B14F-4D97-AF65-F5344CB8AC3E}">
        <p14:creationId xmlns:p14="http://schemas.microsoft.com/office/powerpoint/2010/main" val="3442596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these talks and workshop</a:t>
            </a:r>
            <a:endParaRPr lang="en-US" dirty="0"/>
          </a:p>
        </p:txBody>
      </p:sp>
      <p:pic>
        <p:nvPicPr>
          <p:cNvPr id="4" name="Picture 3"/>
          <p:cNvPicPr>
            <a:picLocks noChangeAspect="1"/>
          </p:cNvPicPr>
          <p:nvPr/>
        </p:nvPicPr>
        <p:blipFill>
          <a:blip r:embed="rId2"/>
          <a:stretch>
            <a:fillRect/>
          </a:stretch>
        </p:blipFill>
        <p:spPr>
          <a:xfrm>
            <a:off x="3664629" y="1888183"/>
            <a:ext cx="4212546" cy="4503270"/>
          </a:xfrm>
          <a:prstGeom prst="rect">
            <a:avLst/>
          </a:prstGeom>
        </p:spPr>
      </p:pic>
    </p:spTree>
    <p:extLst>
      <p:ext uri="{BB962C8B-B14F-4D97-AF65-F5344CB8AC3E}">
        <p14:creationId xmlns:p14="http://schemas.microsoft.com/office/powerpoint/2010/main" val="18147965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a:t>
            </a:r>
            <a:r>
              <a:rPr lang="en-US" dirty="0" smtClean="0"/>
              <a:t>#3</a:t>
            </a:r>
            <a:r>
              <a:rPr lang="en-US" dirty="0"/>
              <a:t>: The distribution of rare species</a:t>
            </a:r>
          </a:p>
        </p:txBody>
      </p:sp>
      <p:pic>
        <p:nvPicPr>
          <p:cNvPr id="1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57395"/>
            <a:ext cx="3654990" cy="3150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Group 19"/>
          <p:cNvGrpSpPr/>
          <p:nvPr/>
        </p:nvGrpSpPr>
        <p:grpSpPr>
          <a:xfrm>
            <a:off x="4720318" y="2157395"/>
            <a:ext cx="3828422" cy="3212759"/>
            <a:chOff x="4510768" y="2334600"/>
            <a:chExt cx="3828422" cy="3212759"/>
          </a:xfrm>
        </p:grpSpPr>
        <p:pic>
          <p:nvPicPr>
            <p:cNvPr id="2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963" t="69173"/>
            <a:stretch/>
          </p:blipFill>
          <p:spPr bwMode="auto">
            <a:xfrm>
              <a:off x="4510768" y="2334600"/>
              <a:ext cx="3828422" cy="321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ktangel 3"/>
            <p:cNvSpPr/>
            <p:nvPr/>
          </p:nvSpPr>
          <p:spPr>
            <a:xfrm>
              <a:off x="4573409" y="2388870"/>
              <a:ext cx="108037" cy="154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ktangel 3"/>
            <p:cNvSpPr/>
            <p:nvPr/>
          </p:nvSpPr>
          <p:spPr>
            <a:xfrm rot="5400000">
              <a:off x="4627371" y="2358041"/>
              <a:ext cx="85246" cy="137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2152650" y="5605412"/>
            <a:ext cx="9305925" cy="523220"/>
          </a:xfrm>
          <a:prstGeom prst="rect">
            <a:avLst/>
          </a:prstGeom>
          <a:noFill/>
        </p:spPr>
        <p:txBody>
          <a:bodyPr wrap="square" rtlCol="0">
            <a:spAutoFit/>
          </a:bodyPr>
          <a:lstStyle/>
          <a:p>
            <a:r>
              <a:rPr lang="en-US" sz="2800" dirty="0" smtClean="0"/>
              <a:t>“Rare species” are more common in the highlands</a:t>
            </a:r>
            <a:endParaRPr lang="en-US" sz="2800" dirty="0"/>
          </a:p>
        </p:txBody>
      </p:sp>
      <p:sp>
        <p:nvSpPr>
          <p:cNvPr id="25" name="Rectangle 24"/>
          <p:cNvSpPr/>
          <p:nvPr/>
        </p:nvSpPr>
        <p:spPr>
          <a:xfrm>
            <a:off x="881692" y="2221996"/>
            <a:ext cx="238125"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6" name="TextBox 25"/>
          <p:cNvSpPr txBox="1"/>
          <p:nvPr/>
        </p:nvSpPr>
        <p:spPr>
          <a:xfrm>
            <a:off x="8937172" y="6057199"/>
            <a:ext cx="3429000" cy="369332"/>
          </a:xfrm>
          <a:prstGeom prst="rect">
            <a:avLst/>
          </a:prstGeom>
          <a:noFill/>
        </p:spPr>
        <p:txBody>
          <a:bodyPr wrap="square" rtlCol="0">
            <a:spAutoFit/>
          </a:bodyPr>
          <a:lstStyle/>
          <a:p>
            <a:r>
              <a:rPr lang="en-US" dirty="0" smtClean="0"/>
              <a:t>Zizka et al. (2018), </a:t>
            </a:r>
            <a:r>
              <a:rPr lang="en-US" dirty="0" err="1" smtClean="0"/>
              <a:t>Ecography</a:t>
            </a:r>
            <a:endParaRPr lang="en-US" dirty="0"/>
          </a:p>
        </p:txBody>
      </p:sp>
    </p:spTree>
    <p:extLst>
      <p:ext uri="{BB962C8B-B14F-4D97-AF65-F5344CB8AC3E}">
        <p14:creationId xmlns:p14="http://schemas.microsoft.com/office/powerpoint/2010/main" val="5415015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a:t>
            </a:r>
            <a:r>
              <a:rPr lang="en-US" dirty="0" smtClean="0"/>
              <a:t>#3</a:t>
            </a:r>
            <a:r>
              <a:rPr lang="en-US" dirty="0"/>
              <a:t>: The distribution of rare species</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5638" t="49106" r="-1" b="-1"/>
          <a:stretch/>
        </p:blipFill>
        <p:spPr bwMode="auto">
          <a:xfrm>
            <a:off x="6322122" y="1857124"/>
            <a:ext cx="3775723" cy="3282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5993" b="50886"/>
          <a:stretch/>
        </p:blipFill>
        <p:spPr bwMode="auto">
          <a:xfrm>
            <a:off x="2212967" y="1849101"/>
            <a:ext cx="3881559" cy="3278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ktangel 11"/>
          <p:cNvSpPr/>
          <p:nvPr/>
        </p:nvSpPr>
        <p:spPr>
          <a:xfrm>
            <a:off x="4948091" y="4894557"/>
            <a:ext cx="145726" cy="144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345"/>
          <a:stretch/>
        </p:blipFill>
        <p:spPr bwMode="auto">
          <a:xfrm>
            <a:off x="3977775" y="3777426"/>
            <a:ext cx="2738142" cy="2260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ruta 23"/>
          <p:cNvSpPr txBox="1"/>
          <p:nvPr/>
        </p:nvSpPr>
        <p:spPr>
          <a:xfrm>
            <a:off x="3993302" y="2382605"/>
            <a:ext cx="1909578" cy="307777"/>
          </a:xfrm>
          <a:prstGeom prst="rect">
            <a:avLst/>
          </a:prstGeom>
          <a:solidFill>
            <a:schemeClr val="bg1"/>
          </a:solidFill>
          <a:ln w="19050">
            <a:solidFill>
              <a:srgbClr val="C00000"/>
            </a:solidFill>
          </a:ln>
        </p:spPr>
        <p:txBody>
          <a:bodyPr wrap="square" rtlCol="0">
            <a:spAutoFit/>
          </a:bodyPr>
          <a:lstStyle/>
          <a:p>
            <a:r>
              <a:rPr lang="en-GB" sz="1400" dirty="0">
                <a:solidFill>
                  <a:srgbClr val="C00000"/>
                </a:solidFill>
              </a:rPr>
              <a:t>&gt; 800 km apart (20%)</a:t>
            </a:r>
          </a:p>
        </p:txBody>
      </p:sp>
      <p:sp>
        <p:nvSpPr>
          <p:cNvPr id="9" name="textruta 24"/>
          <p:cNvSpPr txBox="1"/>
          <p:nvPr/>
        </p:nvSpPr>
        <p:spPr>
          <a:xfrm>
            <a:off x="5295964" y="3901864"/>
            <a:ext cx="1324314" cy="523220"/>
          </a:xfrm>
          <a:prstGeom prst="rect">
            <a:avLst/>
          </a:prstGeom>
          <a:solidFill>
            <a:schemeClr val="bg1"/>
          </a:solidFill>
          <a:ln w="19050">
            <a:solidFill>
              <a:srgbClr val="C00000"/>
            </a:solidFill>
          </a:ln>
        </p:spPr>
        <p:txBody>
          <a:bodyPr wrap="square" rtlCol="0">
            <a:spAutoFit/>
          </a:bodyPr>
          <a:lstStyle/>
          <a:p>
            <a:r>
              <a:rPr lang="en-GB" sz="1400" dirty="0">
                <a:solidFill>
                  <a:srgbClr val="C00000"/>
                </a:solidFill>
              </a:rPr>
              <a:t>&gt; 998 km apart (20%)</a:t>
            </a:r>
          </a:p>
        </p:txBody>
      </p:sp>
      <p:sp>
        <p:nvSpPr>
          <p:cNvPr id="10" name="Rektangel 27"/>
          <p:cNvSpPr/>
          <p:nvPr/>
        </p:nvSpPr>
        <p:spPr>
          <a:xfrm>
            <a:off x="2228057" y="1893654"/>
            <a:ext cx="268887" cy="205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ktangel 29"/>
          <p:cNvSpPr/>
          <p:nvPr/>
        </p:nvSpPr>
        <p:spPr>
          <a:xfrm>
            <a:off x="2221232" y="3928903"/>
            <a:ext cx="268887" cy="205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320"/>
          <a:stretch/>
        </p:blipFill>
        <p:spPr bwMode="auto">
          <a:xfrm>
            <a:off x="7686233" y="3765273"/>
            <a:ext cx="2672252" cy="2258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ktangel 27"/>
          <p:cNvSpPr/>
          <p:nvPr/>
        </p:nvSpPr>
        <p:spPr>
          <a:xfrm>
            <a:off x="6349832" y="1930468"/>
            <a:ext cx="268887" cy="205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ktangel 27"/>
          <p:cNvSpPr/>
          <p:nvPr/>
        </p:nvSpPr>
        <p:spPr>
          <a:xfrm>
            <a:off x="4057651" y="3826315"/>
            <a:ext cx="248284" cy="102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ktangel 27"/>
          <p:cNvSpPr/>
          <p:nvPr/>
        </p:nvSpPr>
        <p:spPr>
          <a:xfrm>
            <a:off x="7707160" y="3796823"/>
            <a:ext cx="232521" cy="132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8937172" y="6057199"/>
            <a:ext cx="3429000" cy="369332"/>
          </a:xfrm>
          <a:prstGeom prst="rect">
            <a:avLst/>
          </a:prstGeom>
          <a:noFill/>
        </p:spPr>
        <p:txBody>
          <a:bodyPr wrap="square" rtlCol="0">
            <a:spAutoFit/>
          </a:bodyPr>
          <a:lstStyle/>
          <a:p>
            <a:r>
              <a:rPr lang="en-US" dirty="0" smtClean="0"/>
              <a:t>Zizka et al. (2018), </a:t>
            </a:r>
            <a:r>
              <a:rPr lang="en-US" dirty="0" err="1" smtClean="0"/>
              <a:t>Ecography</a:t>
            </a:r>
            <a:endParaRPr lang="en-US" dirty="0"/>
          </a:p>
        </p:txBody>
      </p:sp>
    </p:spTree>
    <p:extLst>
      <p:ext uri="{BB962C8B-B14F-4D97-AF65-F5344CB8AC3E}">
        <p14:creationId xmlns:p14="http://schemas.microsoft.com/office/powerpoint/2010/main" val="299354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50" y="2072481"/>
            <a:ext cx="7429500" cy="3857625"/>
          </a:xfrm>
          <a:prstGeom prst="rect">
            <a:avLst/>
          </a:prstGeom>
        </p:spPr>
      </p:pic>
      <p:sp>
        <p:nvSpPr>
          <p:cNvPr id="5"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35016275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40787" y="1825928"/>
            <a:ext cx="5262482" cy="4450332"/>
            <a:chOff x="-549532" y="1889760"/>
            <a:chExt cx="6645532" cy="4899724"/>
          </a:xfrm>
        </p:grpSpPr>
        <p:sp>
          <p:nvSpPr>
            <p:cNvPr id="7" name="Rounded Rectangle 6"/>
            <p:cNvSpPr/>
            <p:nvPr/>
          </p:nvSpPr>
          <p:spPr>
            <a:xfrm>
              <a:off x="-322118" y="2107020"/>
              <a:ext cx="6418118" cy="46824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32" y="1889760"/>
              <a:ext cx="6519400" cy="4899724"/>
            </a:xfrm>
            <a:prstGeom prst="rect">
              <a:avLst/>
            </a:prstGeom>
          </p:spPr>
        </p:pic>
      </p:grpSp>
      <p:pic>
        <p:nvPicPr>
          <p:cNvPr id="9" name="Content Placeholder 12"/>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21692" r="14705" b="23209"/>
          <a:stretch/>
        </p:blipFill>
        <p:spPr>
          <a:xfrm>
            <a:off x="6296434" y="2009638"/>
            <a:ext cx="4862629" cy="42666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p:cNvSpPr txBox="1"/>
          <p:nvPr/>
        </p:nvSpPr>
        <p:spPr>
          <a:xfrm>
            <a:off x="10039349" y="6288118"/>
            <a:ext cx="2202235" cy="338554"/>
          </a:xfrm>
          <a:prstGeom prst="rect">
            <a:avLst/>
          </a:prstGeom>
          <a:noFill/>
        </p:spPr>
        <p:txBody>
          <a:bodyPr wrap="square" rtlCol="0">
            <a:spAutoFit/>
          </a:bodyPr>
          <a:lstStyle/>
          <a:p>
            <a:r>
              <a:rPr lang="en-US" sz="1600" dirty="0" smtClean="0"/>
              <a:t>WWF 2018, IPBES 2019</a:t>
            </a:r>
            <a:endParaRPr lang="en-US" sz="1600" dirty="0"/>
          </a:p>
        </p:txBody>
      </p:sp>
      <p:sp>
        <p:nvSpPr>
          <p:cNvPr id="12"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1233672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rotWithShape="1">
          <a:blip r:embed="rId2" cstate="print">
            <a:extLst>
              <a:ext uri="{28A0092B-C50C-407E-A947-70E740481C1C}">
                <a14:useLocalDpi xmlns:a14="http://schemas.microsoft.com/office/drawing/2010/main" val="0"/>
              </a:ext>
            </a:extLst>
          </a:blip>
          <a:srcRect l="1988" t="2174" r="2426" b="3262"/>
          <a:stretch/>
        </p:blipFill>
        <p:spPr>
          <a:xfrm>
            <a:off x="2689163" y="2042940"/>
            <a:ext cx="6654800" cy="4114801"/>
          </a:xfrm>
          <a:prstGeom prst="rect">
            <a:avLst/>
          </a:prstGeom>
        </p:spPr>
      </p:pic>
      <p:sp>
        <p:nvSpPr>
          <p:cNvPr id="5" name="Rectangle 4"/>
          <p:cNvSpPr/>
          <p:nvPr/>
        </p:nvSpPr>
        <p:spPr>
          <a:xfrm>
            <a:off x="3859348" y="4988243"/>
            <a:ext cx="2214880" cy="118872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119337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3458" y="5258819"/>
            <a:ext cx="103603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black"/>
                </a:solidFill>
                <a:effectLst/>
                <a:uLnTx/>
                <a:uFillTx/>
                <a:latin typeface="Calibri" panose="020F0502020204030204"/>
                <a:ea typeface="+mn-ea"/>
                <a:cs typeface="+mn-cs"/>
              </a:rPr>
              <a:t>Geographic range, Population size, Population trend, Threats </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3430" y="2464892"/>
            <a:ext cx="7585139" cy="202523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3900" r="19531" b="29000"/>
          <a:stretch/>
        </p:blipFill>
        <p:spPr>
          <a:xfrm>
            <a:off x="10235897" y="3316059"/>
            <a:ext cx="1565818" cy="1193366"/>
          </a:xfrm>
          <a:prstGeom prst="rect">
            <a:avLst/>
          </a:prstGeom>
        </p:spPr>
      </p:pic>
      <p:pic>
        <p:nvPicPr>
          <p:cNvPr id="7" name="Picture 6"/>
          <p:cNvPicPr>
            <a:picLocks noChangeAspect="1"/>
          </p:cNvPicPr>
          <p:nvPr/>
        </p:nvPicPr>
        <p:blipFill>
          <a:blip r:embed="rId4"/>
          <a:stretch>
            <a:fillRect/>
          </a:stretch>
        </p:blipFill>
        <p:spPr>
          <a:xfrm>
            <a:off x="390284" y="3368414"/>
            <a:ext cx="1565818" cy="1174904"/>
          </a:xfrm>
          <a:prstGeom prst="rect">
            <a:avLst/>
          </a:prstGeom>
        </p:spPr>
      </p:pic>
      <p:pic>
        <p:nvPicPr>
          <p:cNvPr id="8" name="Picture 7"/>
          <p:cNvPicPr>
            <a:picLocks noChangeAspect="1"/>
          </p:cNvPicPr>
          <p:nvPr/>
        </p:nvPicPr>
        <p:blipFill>
          <a:blip r:embed="rId5"/>
          <a:stretch>
            <a:fillRect/>
          </a:stretch>
        </p:blipFill>
        <p:spPr>
          <a:xfrm>
            <a:off x="10235897" y="1313960"/>
            <a:ext cx="1596087" cy="14796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6759888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18299" y="2660434"/>
            <a:ext cx="2907502" cy="1928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High quality &amp; high impact</a:t>
            </a:r>
          </a:p>
          <a:p>
            <a:endParaRPr lang="en-US" sz="3200" dirty="0"/>
          </a:p>
          <a:p>
            <a:r>
              <a:rPr lang="en-US" sz="3200" dirty="0" smtClean="0"/>
              <a:t>Time &amp; data intensive</a:t>
            </a:r>
            <a:endParaRPr lang="en-US" sz="3200" dirty="0"/>
          </a:p>
        </p:txBody>
      </p:sp>
      <p:sp>
        <p:nvSpPr>
          <p:cNvPr id="6" name="TextBox 5"/>
          <p:cNvSpPr txBox="1"/>
          <p:nvPr/>
        </p:nvSpPr>
        <p:spPr>
          <a:xfrm>
            <a:off x="10464645" y="5978607"/>
            <a:ext cx="1778310" cy="523220"/>
          </a:xfrm>
          <a:prstGeom prst="rect">
            <a:avLst/>
          </a:prstGeom>
          <a:noFill/>
        </p:spPr>
        <p:txBody>
          <a:bodyPr wrap="square" rtlCol="0">
            <a:spAutoFit/>
          </a:bodyPr>
          <a:lstStyle/>
          <a:p>
            <a:r>
              <a:rPr lang="en-US" sz="1400" dirty="0" smtClean="0"/>
              <a:t>Data from </a:t>
            </a:r>
          </a:p>
          <a:p>
            <a:r>
              <a:rPr lang="en-US" sz="1400" dirty="0" smtClean="0"/>
              <a:t>www.iucnredlist.org</a:t>
            </a:r>
            <a:endParaRPr lang="en-US" sz="1400"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529" y="1973389"/>
            <a:ext cx="5944106" cy="4322986"/>
          </a:xfrm>
          <a:prstGeom prst="rect">
            <a:avLst/>
          </a:prstGeom>
        </p:spPr>
      </p:pic>
      <p:pic>
        <p:nvPicPr>
          <p:cNvPr id="7" name="Picture 6"/>
          <p:cNvPicPr>
            <a:picLocks noChangeAspect="1"/>
          </p:cNvPicPr>
          <p:nvPr/>
        </p:nvPicPr>
        <p:blipFill>
          <a:blip r:embed="rId4"/>
          <a:stretch>
            <a:fillRect/>
          </a:stretch>
        </p:blipFill>
        <p:spPr>
          <a:xfrm>
            <a:off x="10273997" y="1358061"/>
            <a:ext cx="1596087" cy="14796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p:cNvSpPr>
            <a:spLocks noGrp="1"/>
          </p:cNvSpPr>
          <p:nvPr>
            <p:ph type="sldNum" sz="quarter" idx="12"/>
          </p:nvPr>
        </p:nvSpPr>
        <p:spPr/>
        <p:txBody>
          <a:bodyPr/>
          <a:lstStyle/>
          <a:p>
            <a:fld id="{DDA6A01D-6CE6-4490-B498-54A19EF9DB1C}" type="slidenum">
              <a:rPr lang="en-US" smtClean="0"/>
              <a:t>36</a:t>
            </a:fld>
            <a:endParaRPr lang="en-US"/>
          </a:p>
        </p:txBody>
      </p:sp>
      <p:sp>
        <p:nvSpPr>
          <p:cNvPr id="9"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22371286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2108199"/>
            <a:ext cx="10515600" cy="4068763"/>
          </a:xfrm>
        </p:spPr>
        <p:txBody>
          <a:bodyPr>
            <a:normAutofit/>
          </a:bodyPr>
          <a:lstStyle/>
          <a:p>
            <a:pPr marL="0" indent="0">
              <a:buNone/>
            </a:pPr>
            <a:r>
              <a:rPr lang="en-US" sz="4800" dirty="0"/>
              <a:t>How to </a:t>
            </a:r>
            <a:r>
              <a:rPr lang="en-US" sz="4800" dirty="0" smtClean="0"/>
              <a:t>speed up conservation assessments?</a:t>
            </a:r>
            <a:endParaRPr lang="en-US" sz="4800" dirty="0"/>
          </a:p>
        </p:txBody>
      </p:sp>
      <p:sp>
        <p:nvSpPr>
          <p:cNvPr id="2" name="Slide Number Placeholder 1"/>
          <p:cNvSpPr>
            <a:spLocks noGrp="1"/>
          </p:cNvSpPr>
          <p:nvPr>
            <p:ph type="sldNum" sz="quarter" idx="12"/>
          </p:nvPr>
        </p:nvSpPr>
        <p:spPr/>
        <p:txBody>
          <a:bodyPr/>
          <a:lstStyle/>
          <a:p>
            <a:fld id="{DDA6A01D-6CE6-4490-B498-54A19EF9DB1C}" type="slidenum">
              <a:rPr lang="en-US" smtClean="0"/>
              <a:t>37</a:t>
            </a:fld>
            <a:endParaRPr lang="en-US"/>
          </a:p>
        </p:txBody>
      </p:sp>
      <p:sp>
        <p:nvSpPr>
          <p:cNvPr id="4"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19973273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2541425" y="1987766"/>
            <a:ext cx="7109149" cy="43513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ruta 7"/>
          <p:cNvSpPr txBox="1"/>
          <p:nvPr/>
        </p:nvSpPr>
        <p:spPr>
          <a:xfrm>
            <a:off x="4644355" y="5705038"/>
            <a:ext cx="6619078" cy="738664"/>
          </a:xfrm>
          <a:prstGeom prst="rect">
            <a:avLst/>
          </a:prstGeom>
          <a:solidFill>
            <a:schemeClr val="bg1"/>
          </a:solidFill>
          <a:effectLst>
            <a:outerShdw blurRad="406400" dist="139700" dir="2700000" algn="tl" rotWithShape="0">
              <a:prstClr val="black">
                <a:alpha val="65000"/>
              </a:prstClr>
            </a:outerShdw>
          </a:effectLst>
        </p:spPr>
        <p:txBody>
          <a:bodyPr wrap="square" rtlCol="0">
            <a:spAutoFit/>
          </a:bodyPr>
          <a:lstStyle/>
          <a:p>
            <a:r>
              <a:rPr lang="en-GB" sz="4200" dirty="0" smtClean="0"/>
              <a:t>GBIF &gt; 1,300,000,000 records</a:t>
            </a:r>
            <a:endParaRPr lang="en-GB" sz="4200" dirty="0"/>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2088" t="15848"/>
          <a:stretch/>
        </p:blipFill>
        <p:spPr>
          <a:xfrm rot="16200000">
            <a:off x="1146018" y="4487274"/>
            <a:ext cx="2270911" cy="16419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p:cNvSpPr>
            <a:spLocks noGrp="1"/>
          </p:cNvSpPr>
          <p:nvPr>
            <p:ph type="sldNum" sz="quarter" idx="12"/>
          </p:nvPr>
        </p:nvSpPr>
        <p:spPr/>
        <p:txBody>
          <a:bodyPr/>
          <a:lstStyle/>
          <a:p>
            <a:fld id="{DDA6A01D-6CE6-4490-B498-54A19EF9DB1C}" type="slidenum">
              <a:rPr lang="en-US" smtClean="0"/>
              <a:t>38</a:t>
            </a:fld>
            <a:endParaRPr lang="en-US"/>
          </a:p>
        </p:txBody>
      </p:sp>
      <p:sp>
        <p:nvSpPr>
          <p:cNvPr id="11"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28051099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7"/>
          <p:cNvSpPr>
            <a:spLocks noGrp="1"/>
          </p:cNvSpPr>
          <p:nvPr>
            <p:ph sz="half" idx="1"/>
          </p:nvPr>
        </p:nvSpPr>
        <p:spPr>
          <a:xfrm>
            <a:off x="838200" y="2020573"/>
            <a:ext cx="5181600" cy="4351338"/>
          </a:xfrm>
        </p:spPr>
        <p:txBody>
          <a:bodyPr>
            <a:normAutofit/>
          </a:bodyPr>
          <a:lstStyle/>
          <a:p>
            <a:r>
              <a:rPr lang="en-US" dirty="0" smtClean="0"/>
              <a:t>Approximation of IUCN assessment based on </a:t>
            </a:r>
            <a:r>
              <a:rPr lang="en-US" b="1" dirty="0" smtClean="0"/>
              <a:t>geographic range</a:t>
            </a:r>
            <a:endParaRPr lang="en-US" dirty="0" smtClean="0"/>
          </a:p>
          <a:p>
            <a:endParaRPr lang="en-US" sz="1200" dirty="0" smtClean="0"/>
          </a:p>
          <a:p>
            <a:r>
              <a:rPr lang="en-US" dirty="0" smtClean="0"/>
              <a:t>Species with a small range and are considered more threatened</a:t>
            </a:r>
          </a:p>
          <a:p>
            <a:endParaRPr lang="en-US" sz="1200" dirty="0" smtClean="0"/>
          </a:p>
          <a:p>
            <a:r>
              <a:rPr lang="en-US" dirty="0" smtClean="0"/>
              <a:t>Quick, cheap, easy</a:t>
            </a:r>
          </a:p>
          <a:p>
            <a:endParaRPr lang="en-US" dirty="0"/>
          </a:p>
        </p:txBody>
      </p:sp>
      <p:pic>
        <p:nvPicPr>
          <p:cNvPr id="5" name="Content Placeholder 6"/>
          <p:cNvPicPr>
            <a:picLocks noChangeAspect="1"/>
          </p:cNvPicPr>
          <p:nvPr/>
        </p:nvPicPr>
        <p:blipFill>
          <a:blip r:embed="rId2"/>
          <a:stretch>
            <a:fillRect/>
          </a:stretch>
        </p:blipFill>
        <p:spPr>
          <a:xfrm>
            <a:off x="7364238" y="1911412"/>
            <a:ext cx="2873724" cy="4360739"/>
          </a:xfrm>
          <a:prstGeom prst="rect">
            <a:avLst/>
          </a:prstGeom>
        </p:spPr>
      </p:pic>
      <p:sp>
        <p:nvSpPr>
          <p:cNvPr id="6" name="TextBox 5"/>
          <p:cNvSpPr txBox="1"/>
          <p:nvPr/>
        </p:nvSpPr>
        <p:spPr>
          <a:xfrm>
            <a:off x="10295113" y="2251484"/>
            <a:ext cx="16362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Occurrence records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p:cNvSpPr txBox="1"/>
          <p:nvPr/>
        </p:nvSpPr>
        <p:spPr>
          <a:xfrm>
            <a:off x="10295112" y="3465663"/>
            <a:ext cx="163629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Extent of Occurrence (EOO)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10295111" y="4960732"/>
            <a:ext cx="163629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Area of Occupancy (AOO)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p:cNvSpPr txBox="1"/>
          <p:nvPr/>
        </p:nvSpPr>
        <p:spPr>
          <a:xfrm>
            <a:off x="1872114" y="5594525"/>
            <a:ext cx="41476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prstClr val="black"/>
                </a:solidFill>
                <a:effectLst/>
                <a:uLnTx/>
                <a:uFillTx/>
                <a:latin typeface="Calibri" panose="020F0502020204030204"/>
                <a:ea typeface="+mn-ea"/>
                <a:cs typeface="+mn-cs"/>
              </a:rPr>
              <a:t>But</a:t>
            </a:r>
            <a:r>
              <a:rPr kumimoji="0" lang="en-US" sz="3600" b="1" i="0" u="none" strike="noStrike" kern="1200" cap="none" spc="0" normalizeH="0" baseline="0" noProof="0" smtClean="0">
                <a:ln>
                  <a:noFill/>
                </a:ln>
                <a:solidFill>
                  <a:prstClr val="black"/>
                </a:solidFill>
                <a:effectLst/>
                <a:uLnTx/>
                <a:uFillTx/>
                <a:latin typeface="Calibri" panose="020F0502020204030204"/>
                <a:ea typeface="+mn-ea"/>
                <a:cs typeface="+mn-cs"/>
              </a:rPr>
              <a:t>, how </a:t>
            </a:r>
            <a:r>
              <a:rPr kumimoji="0" lang="en-US" sz="3600" b="1" i="0" u="none" strike="noStrike" kern="1200" cap="none" spc="0" normalizeH="0" baseline="0" noProof="0" dirty="0" smtClean="0">
                <a:ln>
                  <a:noFill/>
                </a:ln>
                <a:solidFill>
                  <a:prstClr val="black"/>
                </a:solidFill>
                <a:effectLst/>
                <a:uLnTx/>
                <a:uFillTx/>
                <a:latin typeface="Calibri" panose="020F0502020204030204"/>
                <a:ea typeface="+mn-ea"/>
                <a:cs typeface="+mn-cs"/>
              </a:rPr>
              <a:t>accurate?</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fld id="{DF2E819C-7154-472E-9A5B-21EEC56EFBF3}" type="slidenum">
              <a:rPr lang="en-US" smtClean="0"/>
              <a:t>39</a:t>
            </a:fld>
            <a:endParaRPr lang="en-US"/>
          </a:p>
        </p:txBody>
      </p:sp>
      <p:sp>
        <p:nvSpPr>
          <p:cNvPr id="11"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242019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Outline</a:t>
            </a:r>
            <a:endParaRPr lang="en-US" dirty="0"/>
          </a:p>
        </p:txBody>
      </p:sp>
      <p:sp>
        <p:nvSpPr>
          <p:cNvPr id="7" name="Content Placeholder 6"/>
          <p:cNvSpPr>
            <a:spLocks noGrp="1"/>
          </p:cNvSpPr>
          <p:nvPr>
            <p:ph idx="1"/>
          </p:nvPr>
        </p:nvSpPr>
        <p:spPr/>
        <p:txBody>
          <a:bodyPr>
            <a:normAutofit/>
          </a:bodyPr>
          <a:lstStyle/>
          <a:p>
            <a:pPr marL="514350" indent="-514350">
              <a:lnSpc>
                <a:spcPct val="150000"/>
              </a:lnSpc>
              <a:buAutoNum type="arabicPeriod"/>
            </a:pPr>
            <a:r>
              <a:rPr lang="en-US" sz="3600" dirty="0" smtClean="0"/>
              <a:t>Biodiversity distribution: knowns and unknowns</a:t>
            </a:r>
          </a:p>
          <a:p>
            <a:pPr marL="514350" indent="-514350">
              <a:lnSpc>
                <a:spcPct val="150000"/>
              </a:lnSpc>
              <a:buAutoNum type="arabicPeriod"/>
            </a:pPr>
            <a:r>
              <a:rPr lang="en-US" sz="3600" dirty="0" smtClean="0"/>
              <a:t>(Evolutionary) Biogeography in practice</a:t>
            </a:r>
            <a:endParaRPr lang="en-US" sz="3600" dirty="0"/>
          </a:p>
        </p:txBody>
      </p:sp>
    </p:spTree>
    <p:extLst>
      <p:ext uri="{BB962C8B-B14F-4D97-AF65-F5344CB8AC3E}">
        <p14:creationId xmlns:p14="http://schemas.microsoft.com/office/powerpoint/2010/main" val="11210185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781" b="52845"/>
          <a:stretch/>
        </p:blipFill>
        <p:spPr>
          <a:xfrm>
            <a:off x="1647950" y="2998203"/>
            <a:ext cx="5540915" cy="3073402"/>
          </a:xfrm>
        </p:spPr>
      </p:pic>
      <p:pic>
        <p:nvPicPr>
          <p:cNvPr id="4" name="Picture 3"/>
          <p:cNvPicPr>
            <a:picLocks noChangeAspect="1"/>
          </p:cNvPicPr>
          <p:nvPr/>
        </p:nvPicPr>
        <p:blipFill>
          <a:blip r:embed="rId3"/>
          <a:stretch>
            <a:fillRect/>
          </a:stretch>
        </p:blipFill>
        <p:spPr>
          <a:xfrm>
            <a:off x="790072" y="4412246"/>
            <a:ext cx="1013808" cy="13534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518" y="2739682"/>
            <a:ext cx="1037362" cy="13835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p:nvSpPr>
        <p:spPr>
          <a:xfrm>
            <a:off x="1509353" y="1786908"/>
            <a:ext cx="11009219" cy="1077218"/>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AA for 14,177 orchid species (&gt; 1 million of records)</a:t>
            </a:r>
          </a:p>
          <a:p>
            <a:pPr marL="285750" indent="-285750">
              <a:buFont typeface="Arial" panose="020B0604020202020204" pitchFamily="34" charset="0"/>
              <a:buChar char="•"/>
            </a:pPr>
            <a:r>
              <a:rPr lang="en-US" sz="3200" dirty="0" smtClean="0"/>
              <a:t>Comparison with &gt; 900 full IUCN assessments</a:t>
            </a:r>
          </a:p>
        </p:txBody>
      </p:sp>
      <p:sp>
        <p:nvSpPr>
          <p:cNvPr id="3" name="Slide Number Placeholder 2"/>
          <p:cNvSpPr>
            <a:spLocks noGrp="1"/>
          </p:cNvSpPr>
          <p:nvPr>
            <p:ph type="sldNum" sz="quarter" idx="12"/>
          </p:nvPr>
        </p:nvSpPr>
        <p:spPr/>
        <p:txBody>
          <a:bodyPr/>
          <a:lstStyle/>
          <a:p>
            <a:fld id="{DDA6A01D-6CE6-4490-B498-54A19EF9DB1C}" type="slidenum">
              <a:rPr lang="en-US" smtClean="0"/>
              <a:t>40</a:t>
            </a:fld>
            <a:endParaRPr lang="en-US"/>
          </a:p>
        </p:txBody>
      </p:sp>
      <p:sp>
        <p:nvSpPr>
          <p:cNvPr id="14"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pic>
        <p:nvPicPr>
          <p:cNvPr id="16" name="Picture 15"/>
          <p:cNvPicPr>
            <a:picLocks noChangeAspect="1"/>
          </p:cNvPicPr>
          <p:nvPr/>
        </p:nvPicPr>
        <p:blipFill>
          <a:blip r:embed="rId5"/>
          <a:stretch>
            <a:fillRect/>
          </a:stretch>
        </p:blipFill>
        <p:spPr>
          <a:xfrm>
            <a:off x="9810948" y="2864126"/>
            <a:ext cx="1596087" cy="1479635"/>
          </a:xfrm>
          <a:prstGeom prst="rect">
            <a:avLst/>
          </a:prstGeom>
        </p:spPr>
      </p:pic>
      <p:grpSp>
        <p:nvGrpSpPr>
          <p:cNvPr id="20" name="Group 19"/>
          <p:cNvGrpSpPr/>
          <p:nvPr/>
        </p:nvGrpSpPr>
        <p:grpSpPr>
          <a:xfrm>
            <a:off x="9676930" y="4489246"/>
            <a:ext cx="2038054" cy="1279844"/>
            <a:chOff x="8052386" y="3666115"/>
            <a:chExt cx="2038054" cy="1279844"/>
          </a:xfrm>
        </p:grpSpPr>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9669" t="51256" r="31483" b="3232"/>
            <a:stretch/>
          </p:blipFill>
          <p:spPr>
            <a:xfrm>
              <a:off x="8052386" y="3666115"/>
              <a:ext cx="2038054" cy="637479"/>
            </a:xfrm>
            <a:prstGeom prst="rect">
              <a:avLst/>
            </a:prstGeom>
          </p:spPr>
        </p:pic>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l="69145" t="49949" r="4014" b="1348"/>
            <a:stretch/>
          </p:blipFill>
          <p:spPr>
            <a:xfrm>
              <a:off x="8408461" y="4303594"/>
              <a:ext cx="1325904" cy="642365"/>
            </a:xfrm>
            <a:prstGeom prst="rect">
              <a:avLst/>
            </a:prstGeom>
          </p:spPr>
        </p:pic>
      </p:grpSp>
      <p:sp>
        <p:nvSpPr>
          <p:cNvPr id="10" name="Right Arrow 9"/>
          <p:cNvSpPr/>
          <p:nvPr/>
        </p:nvSpPr>
        <p:spPr>
          <a:xfrm>
            <a:off x="7400013" y="3067719"/>
            <a:ext cx="2065769" cy="2193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Automated </a:t>
            </a:r>
            <a:r>
              <a:rPr lang="en-US" dirty="0"/>
              <a:t>conservation assessment </a:t>
            </a:r>
            <a:r>
              <a:rPr lang="en-US" b="1" dirty="0" err="1"/>
              <a:t>ConR</a:t>
            </a:r>
            <a:endParaRPr lang="en-US" b="1" dirty="0"/>
          </a:p>
          <a:p>
            <a:pPr algn="ctr"/>
            <a:endParaRPr lang="en-US" dirty="0"/>
          </a:p>
        </p:txBody>
      </p:sp>
    </p:spTree>
    <p:extLst>
      <p:ext uri="{BB962C8B-B14F-4D97-AF65-F5344CB8AC3E}">
        <p14:creationId xmlns:p14="http://schemas.microsoft.com/office/powerpoint/2010/main" val="3414462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85975" y="1914281"/>
            <a:ext cx="7355399" cy="4496044"/>
          </a:xfrm>
          <a:prstGeom prst="rect">
            <a:avLst/>
          </a:prstGeom>
        </p:spPr>
      </p:pic>
      <p:sp>
        <p:nvSpPr>
          <p:cNvPr id="5"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13559806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9362" y="1816473"/>
            <a:ext cx="8902561" cy="2518816"/>
          </a:xfrm>
          <a:prstGeom prst="rect">
            <a:avLst/>
          </a:prstGeom>
        </p:spPr>
      </p:pic>
      <p:sp>
        <p:nvSpPr>
          <p:cNvPr id="6" name="TextBox 5"/>
          <p:cNvSpPr txBox="1"/>
          <p:nvPr/>
        </p:nvSpPr>
        <p:spPr>
          <a:xfrm>
            <a:off x="1042848" y="4835419"/>
            <a:ext cx="10476319" cy="1077218"/>
          </a:xfrm>
          <a:prstGeom prst="rect">
            <a:avLst/>
          </a:prstGeom>
          <a:noFill/>
        </p:spPr>
        <p:txBody>
          <a:bodyPr wrap="square" rtlCol="0">
            <a:spAutoFit/>
          </a:bodyPr>
          <a:lstStyle/>
          <a:p>
            <a:r>
              <a:rPr lang="en-US" sz="3200" dirty="0" smtClean="0"/>
              <a:t>Correctly classified 76% of species as possibly threatened or not threatened</a:t>
            </a:r>
            <a:endParaRPr lang="en-US" sz="3200" dirty="0"/>
          </a:p>
        </p:txBody>
      </p:sp>
      <p:pic>
        <p:nvPicPr>
          <p:cNvPr id="9" name="Picture 8"/>
          <p:cNvPicPr>
            <a:picLocks noChangeAspect="1"/>
          </p:cNvPicPr>
          <p:nvPr/>
        </p:nvPicPr>
        <p:blipFill>
          <a:blip r:embed="rId3"/>
          <a:stretch>
            <a:fillRect/>
          </a:stretch>
        </p:blipFill>
        <p:spPr>
          <a:xfrm>
            <a:off x="116165" y="5660797"/>
            <a:ext cx="804674" cy="804674"/>
          </a:xfrm>
          <a:prstGeom prst="rect">
            <a:avLst/>
          </a:prstGeom>
        </p:spPr>
      </p:pic>
      <p:cxnSp>
        <p:nvCxnSpPr>
          <p:cNvPr id="10" name="Straight Connector 9"/>
          <p:cNvCxnSpPr/>
          <p:nvPr/>
        </p:nvCxnSpPr>
        <p:spPr>
          <a:xfrm>
            <a:off x="6545498" y="3393821"/>
            <a:ext cx="67180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620119" y="3809033"/>
            <a:ext cx="67180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571973" y="6223000"/>
            <a:ext cx="1894389" cy="307777"/>
          </a:xfrm>
          <a:prstGeom prst="rect">
            <a:avLst/>
          </a:prstGeom>
          <a:noFill/>
        </p:spPr>
        <p:txBody>
          <a:bodyPr wrap="square" rtlCol="0">
            <a:spAutoFit/>
          </a:bodyPr>
          <a:lstStyle/>
          <a:p>
            <a:r>
              <a:rPr lang="en-US" sz="1400" dirty="0" smtClean="0"/>
              <a:t>Zizka </a:t>
            </a:r>
            <a:r>
              <a:rPr lang="en-US" sz="1400" i="1" dirty="0" smtClean="0"/>
              <a:t>et al., in review</a:t>
            </a:r>
            <a:endParaRPr lang="en-US" sz="1400" dirty="0"/>
          </a:p>
        </p:txBody>
      </p:sp>
      <p:sp>
        <p:nvSpPr>
          <p:cNvPr id="4" name="Slide Number Placeholder 3"/>
          <p:cNvSpPr>
            <a:spLocks noGrp="1"/>
          </p:cNvSpPr>
          <p:nvPr>
            <p:ph type="sldNum" sz="quarter" idx="12"/>
          </p:nvPr>
        </p:nvSpPr>
        <p:spPr/>
        <p:txBody>
          <a:bodyPr/>
          <a:lstStyle/>
          <a:p>
            <a:fld id="{DDA6A01D-6CE6-4490-B498-54A19EF9DB1C}" type="slidenum">
              <a:rPr lang="en-US" smtClean="0"/>
              <a:t>42</a:t>
            </a:fld>
            <a:endParaRPr lang="en-US"/>
          </a:p>
        </p:txBody>
      </p:sp>
      <p:sp>
        <p:nvSpPr>
          <p:cNvPr id="13"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16188110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30123" y="1998247"/>
            <a:ext cx="6842985" cy="4351338"/>
          </a:xfrm>
          <a:prstGeom prst="rect">
            <a:avLst/>
          </a:prstGeom>
        </p:spPr>
      </p:pic>
      <p:sp>
        <p:nvSpPr>
          <p:cNvPr id="5" name="Rectangle 4"/>
          <p:cNvSpPr/>
          <p:nvPr/>
        </p:nvSpPr>
        <p:spPr>
          <a:xfrm>
            <a:off x="1730123" y="2115263"/>
            <a:ext cx="57912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530551" y="5544911"/>
            <a:ext cx="838200" cy="804674"/>
          </a:xfrm>
          <a:prstGeom prst="rect">
            <a:avLst/>
          </a:prstGeom>
        </p:spPr>
      </p:pic>
      <p:pic>
        <p:nvPicPr>
          <p:cNvPr id="7" name="Content Placeholder 3"/>
          <p:cNvPicPr>
            <a:picLocks noChangeAspect="1"/>
          </p:cNvPicPr>
          <p:nvPr/>
        </p:nvPicPr>
        <p:blipFill rotWithShape="1">
          <a:blip r:embed="rId2"/>
          <a:srcRect l="61402" t="70948" r="8320" b="12376"/>
          <a:stretch/>
        </p:blipFill>
        <p:spPr>
          <a:xfrm>
            <a:off x="5898996" y="4173916"/>
            <a:ext cx="4681058" cy="16392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p:nvSpPr>
        <p:spPr>
          <a:xfrm>
            <a:off x="10571973" y="6223000"/>
            <a:ext cx="1894389" cy="307777"/>
          </a:xfrm>
          <a:prstGeom prst="rect">
            <a:avLst/>
          </a:prstGeom>
          <a:noFill/>
        </p:spPr>
        <p:txBody>
          <a:bodyPr wrap="square" rtlCol="0">
            <a:spAutoFit/>
          </a:bodyPr>
          <a:lstStyle/>
          <a:p>
            <a:r>
              <a:rPr lang="en-US" sz="1400" dirty="0" smtClean="0"/>
              <a:t>Zizka </a:t>
            </a:r>
            <a:r>
              <a:rPr lang="en-US" sz="1400" i="1" dirty="0" smtClean="0"/>
              <a:t>et al., in review</a:t>
            </a:r>
            <a:endParaRPr lang="en-US" sz="1400" dirty="0"/>
          </a:p>
        </p:txBody>
      </p:sp>
      <p:sp>
        <p:nvSpPr>
          <p:cNvPr id="2" name="Slide Number Placeholder 1"/>
          <p:cNvSpPr>
            <a:spLocks noGrp="1"/>
          </p:cNvSpPr>
          <p:nvPr>
            <p:ph type="sldNum" sz="quarter" idx="12"/>
          </p:nvPr>
        </p:nvSpPr>
        <p:spPr/>
        <p:txBody>
          <a:bodyPr/>
          <a:lstStyle/>
          <a:p>
            <a:fld id="{DDA6A01D-6CE6-4490-B498-54A19EF9DB1C}" type="slidenum">
              <a:rPr lang="en-US" smtClean="0"/>
              <a:t>43</a:t>
            </a:fld>
            <a:endParaRPr lang="en-US"/>
          </a:p>
        </p:txBody>
      </p:sp>
      <p:sp>
        <p:nvSpPr>
          <p:cNvPr id="10" name="Title 1"/>
          <p:cNvSpPr>
            <a:spLocks noGrp="1"/>
          </p:cNvSpPr>
          <p:nvPr>
            <p:ph type="title"/>
          </p:nvPr>
        </p:nvSpPr>
        <p:spPr>
          <a:xfrm>
            <a:off x="485775" y="365125"/>
            <a:ext cx="11315699" cy="1325563"/>
          </a:xfrm>
        </p:spPr>
        <p:txBody>
          <a:bodyPr/>
          <a:lstStyle/>
          <a:p>
            <a:r>
              <a:rPr lang="en-US" dirty="0" smtClean="0"/>
              <a:t>Space #4: Speeding up conservation assessments</a:t>
            </a:r>
            <a:endParaRPr lang="en-US" dirty="0"/>
          </a:p>
        </p:txBody>
      </p:sp>
    </p:spTree>
    <p:extLst>
      <p:ext uri="{BB962C8B-B14F-4D97-AF65-F5344CB8AC3E}">
        <p14:creationId xmlns:p14="http://schemas.microsoft.com/office/powerpoint/2010/main" val="23052369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#1: Biome and bioregion connectivity through time</a:t>
            </a:r>
            <a:endParaRPr lang="en-US" dirty="0"/>
          </a:p>
        </p:txBody>
      </p:sp>
      <p:pic>
        <p:nvPicPr>
          <p:cNvPr id="7" name="Picture 3" descr="C:\Users\alexander.zizka\Dropbox (Antonelli Lab)\Arbeit\Gothenburg\projects\PhD-thesis\Disputation\biomes_simplified_1-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1014" y="2552763"/>
            <a:ext cx="7165975" cy="35290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75392" y="4512528"/>
            <a:ext cx="3926121" cy="173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 6"/>
          <p:cNvSpPr/>
          <p:nvPr/>
        </p:nvSpPr>
        <p:spPr>
          <a:xfrm rot="19313013">
            <a:off x="2098883" y="3310305"/>
            <a:ext cx="1568211" cy="24044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p:cNvGrpSpPr/>
          <p:nvPr/>
        </p:nvGrpSpPr>
        <p:grpSpPr>
          <a:xfrm>
            <a:off x="5922488" y="4761816"/>
            <a:ext cx="3881444" cy="1588892"/>
            <a:chOff x="4232715" y="3672705"/>
            <a:chExt cx="3881444" cy="1588892"/>
          </a:xfrm>
        </p:grpSpPr>
        <p:cxnSp>
          <p:nvCxnSpPr>
            <p:cNvPr id="11" name="Straight Connector 10"/>
            <p:cNvCxnSpPr/>
            <p:nvPr/>
          </p:nvCxnSpPr>
          <p:spPr>
            <a:xfrm>
              <a:off x="5157216" y="3813367"/>
              <a:ext cx="6858" cy="809244"/>
            </a:xfrm>
            <a:prstGeom prst="line">
              <a:avLst/>
            </a:prstGeom>
            <a:ln w="57150">
              <a:solidFill>
                <a:srgbClr val="8CD3C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49396" y="4620938"/>
              <a:ext cx="672601" cy="5246"/>
            </a:xfrm>
            <a:prstGeom prst="line">
              <a:avLst/>
            </a:prstGeom>
            <a:ln w="57150">
              <a:solidFill>
                <a:srgbClr val="ECB46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137331" y="3813367"/>
              <a:ext cx="1943208" cy="3456"/>
            </a:xfrm>
            <a:prstGeom prst="line">
              <a:avLst/>
            </a:prstGeom>
            <a:ln w="57150">
              <a:solidFill>
                <a:srgbClr val="8CD3C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133446" y="4211131"/>
              <a:ext cx="6858" cy="809244"/>
            </a:xfrm>
            <a:prstGeom prst="line">
              <a:avLst/>
            </a:prstGeom>
            <a:ln w="57150">
              <a:solidFill>
                <a:srgbClr val="ECB46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21013" y="5013517"/>
              <a:ext cx="966978" cy="6858"/>
            </a:xfrm>
            <a:prstGeom prst="line">
              <a:avLst/>
            </a:prstGeom>
            <a:ln w="57150">
              <a:solidFill>
                <a:srgbClr val="ECB46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113561" y="4214587"/>
              <a:ext cx="966978" cy="6858"/>
            </a:xfrm>
            <a:prstGeom prst="line">
              <a:avLst/>
            </a:prstGeom>
            <a:ln w="57150">
              <a:solidFill>
                <a:srgbClr val="ECB46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230953" y="3672705"/>
              <a:ext cx="861237" cy="300082"/>
            </a:xfrm>
            <a:prstGeom prst="rect">
              <a:avLst/>
            </a:prstGeom>
            <a:noFill/>
          </p:spPr>
          <p:txBody>
            <a:bodyPr wrap="square" rtlCol="0">
              <a:spAutoFit/>
            </a:bodyPr>
            <a:lstStyle/>
            <a:p>
              <a:r>
                <a:rPr lang="en-US" sz="1350" dirty="0"/>
                <a:t>Species A</a:t>
              </a:r>
            </a:p>
          </p:txBody>
        </p:sp>
        <p:sp>
          <p:nvSpPr>
            <p:cNvPr id="18" name="TextBox 17"/>
            <p:cNvSpPr txBox="1"/>
            <p:nvPr/>
          </p:nvSpPr>
          <p:spPr>
            <a:xfrm>
              <a:off x="7230953" y="4089632"/>
              <a:ext cx="861237" cy="300082"/>
            </a:xfrm>
            <a:prstGeom prst="rect">
              <a:avLst/>
            </a:prstGeom>
            <a:noFill/>
          </p:spPr>
          <p:txBody>
            <a:bodyPr wrap="square" rtlCol="0">
              <a:spAutoFit/>
            </a:bodyPr>
            <a:lstStyle/>
            <a:p>
              <a:r>
                <a:rPr lang="en-US" sz="1350" dirty="0"/>
                <a:t>Species B</a:t>
              </a:r>
            </a:p>
          </p:txBody>
        </p:sp>
        <p:sp>
          <p:nvSpPr>
            <p:cNvPr id="19" name="TextBox 18"/>
            <p:cNvSpPr txBox="1"/>
            <p:nvPr/>
          </p:nvSpPr>
          <p:spPr>
            <a:xfrm>
              <a:off x="7252922" y="4876869"/>
              <a:ext cx="861237" cy="300082"/>
            </a:xfrm>
            <a:prstGeom prst="rect">
              <a:avLst/>
            </a:prstGeom>
            <a:noFill/>
          </p:spPr>
          <p:txBody>
            <a:bodyPr wrap="square" rtlCol="0">
              <a:spAutoFit/>
            </a:bodyPr>
            <a:lstStyle/>
            <a:p>
              <a:r>
                <a:rPr lang="en-US" sz="1350" dirty="0"/>
                <a:t>Species C</a:t>
              </a:r>
            </a:p>
          </p:txBody>
        </p:sp>
        <p:cxnSp>
          <p:nvCxnSpPr>
            <p:cNvPr id="20" name="Straight Connector 19"/>
            <p:cNvCxnSpPr/>
            <p:nvPr/>
          </p:nvCxnSpPr>
          <p:spPr>
            <a:xfrm flipH="1">
              <a:off x="4776676" y="4211131"/>
              <a:ext cx="387398" cy="0"/>
            </a:xfrm>
            <a:prstGeom prst="line">
              <a:avLst/>
            </a:prstGeom>
            <a:ln w="57150">
              <a:solidFill>
                <a:srgbClr val="8CD3C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43604" y="4619537"/>
              <a:ext cx="305792" cy="900"/>
            </a:xfrm>
            <a:prstGeom prst="line">
              <a:avLst/>
            </a:prstGeom>
            <a:ln w="57150">
              <a:solidFill>
                <a:srgbClr val="8CD3C5"/>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137779" y="4171834"/>
              <a:ext cx="109182" cy="112595"/>
            </a:xfrm>
            <a:prstGeom prst="rect">
              <a:avLst/>
            </a:prstGeom>
            <a:solidFill>
              <a:srgbClr val="ECB461"/>
            </a:solidFill>
            <a:ln>
              <a:solidFill>
                <a:srgbClr val="ECB4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7141191" y="4961515"/>
              <a:ext cx="109182" cy="112595"/>
            </a:xfrm>
            <a:prstGeom prst="rect">
              <a:avLst/>
            </a:prstGeom>
            <a:solidFill>
              <a:srgbClr val="ECB461"/>
            </a:solidFill>
            <a:ln>
              <a:solidFill>
                <a:srgbClr val="ECB4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7137779" y="3751018"/>
              <a:ext cx="109182" cy="112595"/>
            </a:xfrm>
            <a:prstGeom prst="rect">
              <a:avLst/>
            </a:prstGeom>
            <a:solidFill>
              <a:srgbClr val="8CD3C5"/>
            </a:solidFill>
            <a:ln>
              <a:solidFill>
                <a:srgbClr val="8CD3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5" name="Straight Arrow Connector 24"/>
            <p:cNvCxnSpPr>
              <a:stCxn id="26" idx="0"/>
            </p:cNvCxnSpPr>
            <p:nvPr/>
          </p:nvCxnSpPr>
          <p:spPr>
            <a:xfrm flipV="1">
              <a:off x="4812994" y="4676042"/>
              <a:ext cx="627410" cy="285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32715" y="4961515"/>
              <a:ext cx="1208279" cy="300082"/>
            </a:xfrm>
            <a:prstGeom prst="rect">
              <a:avLst/>
            </a:prstGeom>
            <a:noFill/>
          </p:spPr>
          <p:txBody>
            <a:bodyPr wrap="none" rtlCol="0">
              <a:spAutoFit/>
            </a:bodyPr>
            <a:lstStyle/>
            <a:p>
              <a:r>
                <a:rPr lang="en-US" sz="1350" dirty="0"/>
                <a:t>Bioregion shift</a:t>
              </a:r>
            </a:p>
          </p:txBody>
        </p:sp>
      </p:grpSp>
    </p:spTree>
    <p:extLst>
      <p:ext uri="{BB962C8B-B14F-4D97-AF65-F5344CB8AC3E}">
        <p14:creationId xmlns:p14="http://schemas.microsoft.com/office/powerpoint/2010/main" val="286451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54049" y="2006093"/>
            <a:ext cx="5283901" cy="3990401"/>
          </a:xfrm>
          <a:prstGeom prst="rect">
            <a:avLst/>
          </a:prstGeom>
        </p:spPr>
      </p:pic>
      <p:sp>
        <p:nvSpPr>
          <p:cNvPr id="5" name="TextBox 4"/>
          <p:cNvSpPr txBox="1"/>
          <p:nvPr/>
        </p:nvSpPr>
        <p:spPr>
          <a:xfrm>
            <a:off x="7421838" y="6127233"/>
            <a:ext cx="4770162" cy="369332"/>
          </a:xfrm>
          <a:prstGeom prst="rect">
            <a:avLst/>
          </a:prstGeom>
          <a:noFill/>
        </p:spPr>
        <p:txBody>
          <a:bodyPr wrap="square" rtlCol="0">
            <a:spAutoFit/>
          </a:bodyPr>
          <a:lstStyle/>
          <a:p>
            <a:r>
              <a:rPr lang="en-US" dirty="0" smtClean="0"/>
              <a:t>Antonelli*, Zizka*, </a:t>
            </a:r>
            <a:r>
              <a:rPr lang="en-US" dirty="0" err="1" smtClean="0"/>
              <a:t>Carvallho</a:t>
            </a:r>
            <a:r>
              <a:rPr lang="en-US" dirty="0" smtClean="0"/>
              <a:t>* </a:t>
            </a:r>
            <a:r>
              <a:rPr lang="en-US" i="1" dirty="0" smtClean="0"/>
              <a:t>et al.</a:t>
            </a:r>
            <a:r>
              <a:rPr lang="en-US" dirty="0" smtClean="0"/>
              <a:t> (2018), PNAS</a:t>
            </a:r>
            <a:endParaRPr lang="en-US" dirty="0"/>
          </a:p>
        </p:txBody>
      </p:sp>
      <p:sp>
        <p:nvSpPr>
          <p:cNvPr id="7"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spTree>
    <p:extLst>
      <p:ext uri="{BB962C8B-B14F-4D97-AF65-F5344CB8AC3E}">
        <p14:creationId xmlns:p14="http://schemas.microsoft.com/office/powerpoint/2010/main" val="9473307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2059089"/>
            <a:ext cx="5181600" cy="4351338"/>
          </a:xfrm>
        </p:spPr>
        <p:txBody>
          <a:bodyPr/>
          <a:lstStyle/>
          <a:p>
            <a:r>
              <a:rPr lang="en-US" dirty="0"/>
              <a:t>4,450 species, 1,3 million occurrences, published phylogenies</a:t>
            </a:r>
          </a:p>
          <a:p>
            <a:r>
              <a:rPr lang="en-US" dirty="0"/>
              <a:t>Area assignment using </a:t>
            </a:r>
            <a:r>
              <a:rPr lang="en-US" b="1" dirty="0" err="1"/>
              <a:t>SpeciesGeoCoder</a:t>
            </a:r>
            <a:r>
              <a:rPr lang="en-US" b="1" dirty="0"/>
              <a:t> </a:t>
            </a:r>
            <a:r>
              <a:rPr lang="en-US" dirty="0"/>
              <a:t>(</a:t>
            </a:r>
            <a:r>
              <a:rPr lang="en-US" dirty="0" err="1"/>
              <a:t>Topel</a:t>
            </a:r>
            <a:r>
              <a:rPr lang="en-US" dirty="0"/>
              <a:t>, Zizka, et al. 2017, </a:t>
            </a:r>
            <a:r>
              <a:rPr lang="en-US" dirty="0" err="1"/>
              <a:t>Syst</a:t>
            </a:r>
            <a:r>
              <a:rPr lang="en-US" dirty="0"/>
              <a:t> </a:t>
            </a:r>
            <a:r>
              <a:rPr lang="en-US" dirty="0" err="1"/>
              <a:t>Biol</a:t>
            </a:r>
            <a:r>
              <a:rPr lang="en-US" dirty="0"/>
              <a:t>)</a:t>
            </a:r>
          </a:p>
          <a:p>
            <a:r>
              <a:rPr lang="en-US" dirty="0"/>
              <a:t>Range shift estimated in </a:t>
            </a:r>
            <a:r>
              <a:rPr lang="en-US" b="1" dirty="0" err="1"/>
              <a:t>BioGeoBEARS</a:t>
            </a:r>
            <a:r>
              <a:rPr lang="en-US" dirty="0"/>
              <a:t> (Matzke et al. 2013 MEE</a:t>
            </a:r>
            <a:r>
              <a:rPr lang="en-US" dirty="0" smtClean="0"/>
              <a:t>)</a:t>
            </a:r>
            <a:endParaRPr lang="en-US" dirty="0"/>
          </a:p>
        </p:txBody>
      </p:sp>
      <p:sp>
        <p:nvSpPr>
          <p:cNvPr id="12"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pic>
        <p:nvPicPr>
          <p:cNvPr id="13" name="Picture 12"/>
          <p:cNvPicPr>
            <a:picLocks noChangeAspect="1"/>
          </p:cNvPicPr>
          <p:nvPr/>
        </p:nvPicPr>
        <p:blipFill rotWithShape="1">
          <a:blip r:embed="rId2"/>
          <a:srcRect r="17729"/>
          <a:stretch/>
        </p:blipFill>
        <p:spPr>
          <a:xfrm>
            <a:off x="6438901" y="1957488"/>
            <a:ext cx="3441700" cy="3957358"/>
          </a:xfrm>
          <a:prstGeom prst="rect">
            <a:avLst/>
          </a:prstGeom>
        </p:spPr>
      </p:pic>
      <p:pic>
        <p:nvPicPr>
          <p:cNvPr id="14" name="Picture 13"/>
          <p:cNvPicPr>
            <a:picLocks noChangeAspect="1"/>
          </p:cNvPicPr>
          <p:nvPr/>
        </p:nvPicPr>
        <p:blipFill>
          <a:blip r:embed="rId3"/>
          <a:stretch>
            <a:fillRect/>
          </a:stretch>
        </p:blipFill>
        <p:spPr>
          <a:xfrm rot="16200000">
            <a:off x="8744056" y="3277257"/>
            <a:ext cx="3111291" cy="3155049"/>
          </a:xfrm>
          <a:prstGeom prst="ellipse">
            <a:avLst/>
          </a:prstGeom>
          <a:ln>
            <a:noFill/>
          </a:ln>
          <a:effectLst>
            <a:softEdge rad="112500"/>
          </a:effectLst>
        </p:spPr>
      </p:pic>
    </p:spTree>
    <p:extLst>
      <p:ext uri="{BB962C8B-B14F-4D97-AF65-F5344CB8AC3E}">
        <p14:creationId xmlns:p14="http://schemas.microsoft.com/office/powerpoint/2010/main" val="5972049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1119" y="2052098"/>
            <a:ext cx="3901440" cy="3898392"/>
          </a:xfrm>
        </p:spPr>
      </p:pic>
      <p:sp>
        <p:nvSpPr>
          <p:cNvPr id="8" name="TextBox 7"/>
          <p:cNvSpPr txBox="1"/>
          <p:nvPr/>
        </p:nvSpPr>
        <p:spPr>
          <a:xfrm>
            <a:off x="7421838" y="6127233"/>
            <a:ext cx="4770162" cy="369332"/>
          </a:xfrm>
          <a:prstGeom prst="rect">
            <a:avLst/>
          </a:prstGeom>
          <a:noFill/>
        </p:spPr>
        <p:txBody>
          <a:bodyPr wrap="square" rtlCol="0">
            <a:spAutoFit/>
          </a:bodyPr>
          <a:lstStyle/>
          <a:p>
            <a:r>
              <a:rPr lang="en-US" dirty="0" smtClean="0"/>
              <a:t>Antonelli*, Zizka*, </a:t>
            </a:r>
            <a:r>
              <a:rPr lang="en-US" dirty="0" err="1" smtClean="0"/>
              <a:t>Carvallho</a:t>
            </a:r>
            <a:r>
              <a:rPr lang="en-US" dirty="0" smtClean="0"/>
              <a:t>* </a:t>
            </a:r>
            <a:r>
              <a:rPr lang="en-US" i="1" dirty="0" smtClean="0"/>
              <a:t>et al.</a:t>
            </a:r>
            <a:r>
              <a:rPr lang="en-US" dirty="0" smtClean="0"/>
              <a:t> (2018), PNAS</a:t>
            </a:r>
            <a:endParaRPr lang="en-US" dirty="0"/>
          </a:p>
        </p:txBody>
      </p:sp>
      <p:sp>
        <p:nvSpPr>
          <p:cNvPr id="9"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052098"/>
            <a:ext cx="3544824" cy="3901440"/>
          </a:xfrm>
          <a:prstGeom prst="rect">
            <a:avLst/>
          </a:prstGeom>
        </p:spPr>
      </p:pic>
      <p:sp>
        <p:nvSpPr>
          <p:cNvPr id="11" name="Rounded Rectangle 10"/>
          <p:cNvSpPr/>
          <p:nvPr/>
        </p:nvSpPr>
        <p:spPr>
          <a:xfrm>
            <a:off x="8820654" y="2818616"/>
            <a:ext cx="2665378" cy="1675563"/>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smtClean="0"/>
              <a:t>Substantial interchange</a:t>
            </a:r>
          </a:p>
          <a:p>
            <a:pPr marL="342900" indent="-342900">
              <a:buFont typeface="Arial" panose="020B0604020202020204" pitchFamily="34" charset="0"/>
              <a:buChar char="•"/>
            </a:pPr>
            <a:r>
              <a:rPr lang="en-US" sz="2400" dirty="0" smtClean="0"/>
              <a:t>Amazonia is in the center</a:t>
            </a:r>
          </a:p>
        </p:txBody>
      </p:sp>
    </p:spTree>
    <p:extLst>
      <p:ext uri="{BB962C8B-B14F-4D97-AF65-F5344CB8AC3E}">
        <p14:creationId xmlns:p14="http://schemas.microsoft.com/office/powerpoint/2010/main" val="16623939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884760"/>
            <a:ext cx="8829676" cy="4048401"/>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sp>
        <p:nvSpPr>
          <p:cNvPr id="6" name="TextBox 5"/>
          <p:cNvSpPr txBox="1"/>
          <p:nvPr/>
        </p:nvSpPr>
        <p:spPr>
          <a:xfrm>
            <a:off x="7421838" y="6127233"/>
            <a:ext cx="4770162" cy="369332"/>
          </a:xfrm>
          <a:prstGeom prst="rect">
            <a:avLst/>
          </a:prstGeom>
          <a:noFill/>
        </p:spPr>
        <p:txBody>
          <a:bodyPr wrap="square" rtlCol="0">
            <a:spAutoFit/>
          </a:bodyPr>
          <a:lstStyle/>
          <a:p>
            <a:r>
              <a:rPr lang="en-US" dirty="0" smtClean="0"/>
              <a:t>Antonelli*, Zizka*, </a:t>
            </a:r>
            <a:r>
              <a:rPr lang="en-US" dirty="0" err="1" smtClean="0"/>
              <a:t>Carvallho</a:t>
            </a:r>
            <a:r>
              <a:rPr lang="en-US" dirty="0" smtClean="0"/>
              <a:t>* </a:t>
            </a:r>
            <a:r>
              <a:rPr lang="en-US" i="1" dirty="0" smtClean="0"/>
              <a:t>et al.</a:t>
            </a:r>
            <a:r>
              <a:rPr lang="en-US" dirty="0" smtClean="0"/>
              <a:t> (2018), PNAS</a:t>
            </a:r>
            <a:endParaRPr lang="en-US" dirty="0"/>
          </a:p>
        </p:txBody>
      </p:sp>
      <p:sp>
        <p:nvSpPr>
          <p:cNvPr id="7" name="Rounded Rectangle 6"/>
          <p:cNvSpPr/>
          <p:nvPr/>
        </p:nvSpPr>
        <p:spPr>
          <a:xfrm>
            <a:off x="9377465" y="3246633"/>
            <a:ext cx="2665378" cy="1675563"/>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Large similarities across taxonomic groups</a:t>
            </a:r>
          </a:p>
        </p:txBody>
      </p:sp>
    </p:spTree>
    <p:extLst>
      <p:ext uri="{BB962C8B-B14F-4D97-AF65-F5344CB8AC3E}">
        <p14:creationId xmlns:p14="http://schemas.microsoft.com/office/powerpoint/2010/main" val="7017817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8138" y="1997233"/>
            <a:ext cx="5773767" cy="4127341"/>
          </a:xfrm>
        </p:spPr>
      </p:pic>
      <p:sp>
        <p:nvSpPr>
          <p:cNvPr id="5"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471" r="32513" b="66182"/>
          <a:stretch/>
        </p:blipFill>
        <p:spPr>
          <a:xfrm>
            <a:off x="7021389" y="2223851"/>
            <a:ext cx="4764021" cy="2295367"/>
          </a:xfrm>
          <a:prstGeom prst="rect">
            <a:avLst/>
          </a:prstGeom>
        </p:spPr>
      </p:pic>
      <p:sp>
        <p:nvSpPr>
          <p:cNvPr id="8" name="TextBox 7"/>
          <p:cNvSpPr txBox="1"/>
          <p:nvPr/>
        </p:nvSpPr>
        <p:spPr>
          <a:xfrm>
            <a:off x="7421838" y="6127233"/>
            <a:ext cx="4770162" cy="369332"/>
          </a:xfrm>
          <a:prstGeom prst="rect">
            <a:avLst/>
          </a:prstGeom>
          <a:noFill/>
        </p:spPr>
        <p:txBody>
          <a:bodyPr wrap="square" rtlCol="0">
            <a:spAutoFit/>
          </a:bodyPr>
          <a:lstStyle/>
          <a:p>
            <a:r>
              <a:rPr lang="en-US" dirty="0" smtClean="0"/>
              <a:t>Antonelli*, Zizka*, </a:t>
            </a:r>
            <a:r>
              <a:rPr lang="en-US" dirty="0" err="1" smtClean="0"/>
              <a:t>Carvallho</a:t>
            </a:r>
            <a:r>
              <a:rPr lang="en-US" dirty="0" smtClean="0"/>
              <a:t>* </a:t>
            </a:r>
            <a:r>
              <a:rPr lang="en-US" i="1" dirty="0" smtClean="0"/>
              <a:t>et al.</a:t>
            </a:r>
            <a:r>
              <a:rPr lang="en-US" dirty="0" smtClean="0"/>
              <a:t> (2018), PNAS</a:t>
            </a:r>
            <a:endParaRPr lang="en-US" dirty="0"/>
          </a:p>
        </p:txBody>
      </p:sp>
      <p:sp>
        <p:nvSpPr>
          <p:cNvPr id="9" name="Rounded Rectangle 8"/>
          <p:cNvSpPr/>
          <p:nvPr/>
        </p:nvSpPr>
        <p:spPr>
          <a:xfrm>
            <a:off x="7141540" y="4765146"/>
            <a:ext cx="4643870" cy="1116158"/>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smtClean="0"/>
              <a:t>Tens of millions of years</a:t>
            </a:r>
          </a:p>
          <a:p>
            <a:pPr marL="342900" indent="-342900">
              <a:buFont typeface="Arial" panose="020B0604020202020204" pitchFamily="34" charset="0"/>
              <a:buChar char="•"/>
            </a:pPr>
            <a:r>
              <a:rPr lang="en-US" sz="2400" dirty="0" smtClean="0"/>
              <a:t>Diversity &amp; area best predictors</a:t>
            </a:r>
          </a:p>
        </p:txBody>
      </p:sp>
    </p:spTree>
    <p:extLst>
      <p:ext uri="{BB962C8B-B14F-4D97-AF65-F5344CB8AC3E}">
        <p14:creationId xmlns:p14="http://schemas.microsoft.com/office/powerpoint/2010/main" val="4113245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Outline</a:t>
            </a:r>
            <a:endParaRPr lang="en-US" dirty="0"/>
          </a:p>
        </p:txBody>
      </p:sp>
      <p:sp>
        <p:nvSpPr>
          <p:cNvPr id="7" name="Content Placeholder 6"/>
          <p:cNvSpPr>
            <a:spLocks noGrp="1"/>
          </p:cNvSpPr>
          <p:nvPr>
            <p:ph idx="1"/>
          </p:nvPr>
        </p:nvSpPr>
        <p:spPr/>
        <p:txBody>
          <a:bodyPr>
            <a:normAutofit/>
          </a:bodyPr>
          <a:lstStyle/>
          <a:p>
            <a:pPr marL="514350" indent="-514350">
              <a:lnSpc>
                <a:spcPct val="150000"/>
              </a:lnSpc>
              <a:buAutoNum type="arabicPeriod"/>
            </a:pPr>
            <a:r>
              <a:rPr lang="en-US" sz="3600" dirty="0" smtClean="0"/>
              <a:t>Biodiversity distribution: knowns and unknowns</a:t>
            </a:r>
          </a:p>
          <a:p>
            <a:pPr marL="514350" indent="-514350">
              <a:lnSpc>
                <a:spcPct val="150000"/>
              </a:lnSpc>
              <a:buAutoNum type="arabicPeriod"/>
            </a:pPr>
            <a:r>
              <a:rPr lang="en-US" sz="3600" dirty="0" smtClean="0">
                <a:solidFill>
                  <a:schemeClr val="bg2">
                    <a:lumMod val="50000"/>
                  </a:schemeClr>
                </a:solidFill>
              </a:rPr>
              <a:t>(Evolutionary) Biogeography in practice</a:t>
            </a:r>
            <a:endParaRPr lang="en-US" sz="3600" dirty="0">
              <a:solidFill>
                <a:schemeClr val="bg2">
                  <a:lumMod val="50000"/>
                </a:schemeClr>
              </a:solidFill>
            </a:endParaRPr>
          </a:p>
        </p:txBody>
      </p:sp>
    </p:spTree>
    <p:extLst>
      <p:ext uri="{BB962C8B-B14F-4D97-AF65-F5344CB8AC3E}">
        <p14:creationId xmlns:p14="http://schemas.microsoft.com/office/powerpoint/2010/main" val="18444911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#1: Biome and bioregion connectivity through time</a:t>
            </a:r>
          </a:p>
        </p:txBody>
      </p:sp>
      <p:pic>
        <p:nvPicPr>
          <p:cNvPr id="5" name="Picture 3" descr="C:\Users\alexander.zizka\Dropbox (Antonelli Lab)\Arbeit\Gothenburg\projects\PhD-thesis\Disputation\biomes_simplified_1-01.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3214" y="2236917"/>
            <a:ext cx="7165571" cy="3528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13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ruta 31"/>
          <p:cNvSpPr txBox="1"/>
          <p:nvPr/>
        </p:nvSpPr>
        <p:spPr>
          <a:xfrm>
            <a:off x="2952311" y="4375538"/>
            <a:ext cx="1260057" cy="400110"/>
          </a:xfrm>
          <a:prstGeom prst="rect">
            <a:avLst/>
          </a:prstGeom>
          <a:noFill/>
        </p:spPr>
        <p:txBody>
          <a:bodyPr wrap="square" rtlCol="0">
            <a:spAutoFit/>
          </a:bodyPr>
          <a:lstStyle/>
          <a:p>
            <a:r>
              <a:rPr lang="en-GB" sz="1000" dirty="0">
                <a:solidFill>
                  <a:schemeClr val="bg1"/>
                </a:solidFill>
              </a:rPr>
              <a:t>www.blueplanetbiomes.org</a:t>
            </a:r>
          </a:p>
        </p:txBody>
      </p:sp>
      <p:pic>
        <p:nvPicPr>
          <p:cNvPr id="5" name="Picture 3" descr="C:\Users\alexander.zizka\Dropbox (Antonelli Lab)\Arbeit\Gothenburg\projects\22_Bombacoideae\talk_IBC_2017\Pseudobombax tomentosum habit photo Marlon Machad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8040" y="2856117"/>
            <a:ext cx="2292633" cy="1719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alexander.zizka\Dropbox (Antonelli Lab)\Arbeit\Gothenburg\projects\22_Bombacoideae\talk_IBC_2017\DSC_515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4902"/>
          <a:stretch/>
        </p:blipFill>
        <p:spPr bwMode="auto">
          <a:xfrm>
            <a:off x="7412480" y="4575593"/>
            <a:ext cx="2288194" cy="180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40"/>
          <p:cNvSpPr txBox="1"/>
          <p:nvPr/>
        </p:nvSpPr>
        <p:spPr>
          <a:xfrm>
            <a:off x="1152277" y="1974388"/>
            <a:ext cx="4596589" cy="4401205"/>
          </a:xfrm>
          <a:prstGeom prst="rect">
            <a:avLst/>
          </a:prstGeom>
          <a:noFill/>
        </p:spPr>
        <p:txBody>
          <a:bodyPr wrap="square" rtlCol="0">
            <a:spAutoFit/>
          </a:bodyPr>
          <a:lstStyle/>
          <a:p>
            <a:pPr marL="457200" indent="-457200">
              <a:buFont typeface="Arial" panose="020B0604020202020204" pitchFamily="34" charset="0"/>
              <a:buChar char="•"/>
            </a:pPr>
            <a:r>
              <a:rPr lang="en-GB" sz="2800" dirty="0" err="1" smtClean="0"/>
              <a:t>Bombacoideae</a:t>
            </a:r>
            <a:endParaRPr lang="en-GB" sz="2800" dirty="0" smtClean="0"/>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smtClean="0"/>
              <a:t>20,000 </a:t>
            </a:r>
            <a:r>
              <a:rPr lang="en-GB" sz="2800" dirty="0"/>
              <a:t>occurrence records, 104 species, 5 </a:t>
            </a:r>
            <a:r>
              <a:rPr lang="en-GB" sz="2800" dirty="0" smtClean="0"/>
              <a:t>genes</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smtClean="0"/>
              <a:t>Evergreen rainforest and seasonally dry biomes</a:t>
            </a:r>
          </a:p>
          <a:p>
            <a:pPr marL="457200" indent="-457200">
              <a:buFont typeface="Arial" panose="020B0604020202020204" pitchFamily="34" charset="0"/>
              <a:buChar char="•"/>
            </a:pPr>
            <a:endParaRPr lang="en-GB" sz="2800" dirty="0" smtClean="0"/>
          </a:p>
          <a:p>
            <a:pPr marL="457200" indent="-457200">
              <a:buFont typeface="Arial" panose="020B0604020202020204" pitchFamily="34" charset="0"/>
              <a:buChar char="•"/>
            </a:pPr>
            <a:r>
              <a:rPr lang="en-GB" sz="2800" dirty="0" smtClean="0"/>
              <a:t>Time constraint DEC model in </a:t>
            </a:r>
            <a:r>
              <a:rPr lang="en-GB" sz="2800" dirty="0" err="1" smtClean="0"/>
              <a:t>BioGeoBEARS</a:t>
            </a:r>
            <a:endParaRPr lang="en-GB" sz="2800" dirty="0"/>
          </a:p>
        </p:txBody>
      </p:sp>
      <p:pic>
        <p:nvPicPr>
          <p:cNvPr id="8" name="Picture 2" descr="C:\Users\alexander.zizka\Dropbox (Antonelli Lab)\Arbeit\Gothenburg\projects\PhD-thesis\Disputation\bombacoideae_pictures\resize\Ceiba rubriflora photo by Carvalho-Sobrinho (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94" t="6686" r="3427" b="3291"/>
          <a:stretch/>
        </p:blipFill>
        <p:spPr bwMode="auto">
          <a:xfrm>
            <a:off x="7408040" y="1354667"/>
            <a:ext cx="2294645" cy="15014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spTree>
    <p:extLst>
      <p:ext uri="{BB962C8B-B14F-4D97-AF65-F5344CB8AC3E}">
        <p14:creationId xmlns:p14="http://schemas.microsoft.com/office/powerpoint/2010/main" val="35687230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63549" b="85458"/>
          <a:stretch/>
        </p:blipFill>
        <p:spPr>
          <a:xfrm>
            <a:off x="8135991" y="2242536"/>
            <a:ext cx="2824108" cy="1921127"/>
          </a:xfr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085033" y="370571"/>
            <a:ext cx="4448879" cy="7586184"/>
          </a:xfrm>
          <a:prstGeom prst="rect">
            <a:avLst/>
          </a:prstGeom>
        </p:spPr>
      </p:pic>
      <p:sp>
        <p:nvSpPr>
          <p:cNvPr id="10" name="Rectangle 9"/>
          <p:cNvSpPr/>
          <p:nvPr/>
        </p:nvSpPr>
        <p:spPr>
          <a:xfrm>
            <a:off x="516380" y="4775200"/>
            <a:ext cx="448820" cy="170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40790" y="5651500"/>
            <a:ext cx="1452120" cy="825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66799" y="5402965"/>
            <a:ext cx="516269" cy="516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083799" y="3104265"/>
            <a:ext cx="1270001" cy="1670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sp>
        <p:nvSpPr>
          <p:cNvPr id="15" name="Rounded Rectangle 14"/>
          <p:cNvSpPr/>
          <p:nvPr/>
        </p:nvSpPr>
        <p:spPr>
          <a:xfrm>
            <a:off x="8055794" y="4608677"/>
            <a:ext cx="4056009" cy="1390130"/>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smtClean="0"/>
              <a:t>Many shifts among biomes</a:t>
            </a:r>
          </a:p>
          <a:p>
            <a:pPr marL="342900" indent="-342900">
              <a:buFont typeface="Arial" panose="020B0604020202020204" pitchFamily="34" charset="0"/>
              <a:buChar char="•"/>
            </a:pPr>
            <a:r>
              <a:rPr lang="en-US" sz="2400" dirty="0" smtClean="0"/>
              <a:t>More from rainforest to dry biomes than vice versa</a:t>
            </a:r>
          </a:p>
        </p:txBody>
      </p:sp>
    </p:spTree>
    <p:extLst>
      <p:ext uri="{BB962C8B-B14F-4D97-AF65-F5344CB8AC3E}">
        <p14:creationId xmlns:p14="http://schemas.microsoft.com/office/powerpoint/2010/main" val="9527878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0861" y="2000722"/>
            <a:ext cx="5801784" cy="4351338"/>
          </a:xfrm>
        </p:spPr>
      </p:pic>
      <p:sp>
        <p:nvSpPr>
          <p:cNvPr id="4" name="Title 1"/>
          <p:cNvSpPr>
            <a:spLocks noGrp="1"/>
          </p:cNvSpPr>
          <p:nvPr>
            <p:ph type="title"/>
          </p:nvPr>
        </p:nvSpPr>
        <p:spPr>
          <a:xfrm>
            <a:off x="838200" y="365125"/>
            <a:ext cx="10515600" cy="1325563"/>
          </a:xfrm>
        </p:spPr>
        <p:txBody>
          <a:bodyPr/>
          <a:lstStyle/>
          <a:p>
            <a:r>
              <a:rPr lang="en-US" dirty="0" smtClean="0"/>
              <a:t>Time #1: Biome and bioregion connectivity through time</a:t>
            </a:r>
            <a:endParaRPr lang="en-US" dirty="0"/>
          </a:p>
        </p:txBody>
      </p:sp>
      <p:sp>
        <p:nvSpPr>
          <p:cNvPr id="6" name="Rounded Rectangle 5"/>
          <p:cNvSpPr/>
          <p:nvPr/>
        </p:nvSpPr>
        <p:spPr>
          <a:xfrm>
            <a:off x="7783420" y="3694277"/>
            <a:ext cx="4056009" cy="1390130"/>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smtClean="0"/>
              <a:t>Constant shifts through the Miocene</a:t>
            </a:r>
          </a:p>
        </p:txBody>
      </p:sp>
    </p:spTree>
    <p:extLst>
      <p:ext uri="{BB962C8B-B14F-4D97-AF65-F5344CB8AC3E}">
        <p14:creationId xmlns:p14="http://schemas.microsoft.com/office/powerpoint/2010/main" val="4756573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a:t>
            </a:r>
            <a:endParaRPr lang="en-US" dirty="0"/>
          </a:p>
        </p:txBody>
      </p:sp>
      <p:pic>
        <p:nvPicPr>
          <p:cNvPr id="4" name="Picture 3"/>
          <p:cNvPicPr>
            <a:picLocks noChangeAspect="1"/>
          </p:cNvPicPr>
          <p:nvPr/>
        </p:nvPicPr>
        <p:blipFill>
          <a:blip r:embed="rId2"/>
          <a:stretch>
            <a:fillRect/>
          </a:stretch>
        </p:blipFill>
        <p:spPr>
          <a:xfrm>
            <a:off x="4876783" y="2243818"/>
            <a:ext cx="2438434" cy="3471182"/>
          </a:xfrm>
          <a:prstGeom prst="rect">
            <a:avLst/>
          </a:prstGeom>
        </p:spPr>
      </p:pic>
    </p:spTree>
    <p:extLst>
      <p:ext uri="{BB962C8B-B14F-4D97-AF65-F5344CB8AC3E}">
        <p14:creationId xmlns:p14="http://schemas.microsoft.com/office/powerpoint/2010/main" val="210236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2402" y="1975338"/>
            <a:ext cx="7888224" cy="3304032"/>
          </a:xfrm>
          <a:prstGeom prst="rect">
            <a:avLst/>
          </a:prstGeom>
        </p:spPr>
      </p:pic>
      <p:pic>
        <p:nvPicPr>
          <p:cNvPr id="5" name="Picture 4"/>
          <p:cNvPicPr>
            <a:picLocks noChangeAspect="1"/>
          </p:cNvPicPr>
          <p:nvPr/>
        </p:nvPicPr>
        <p:blipFill>
          <a:blip r:embed="rId3"/>
          <a:stretch>
            <a:fillRect/>
          </a:stretch>
        </p:blipFill>
        <p:spPr>
          <a:xfrm>
            <a:off x="4564291" y="5621224"/>
            <a:ext cx="845910" cy="845910"/>
          </a:xfrm>
          <a:prstGeom prst="rect">
            <a:avLst/>
          </a:prstGeom>
        </p:spPr>
      </p:pic>
      <p:pic>
        <p:nvPicPr>
          <p:cNvPr id="6" name="Picture 5"/>
          <p:cNvPicPr>
            <a:picLocks noChangeAspect="1"/>
          </p:cNvPicPr>
          <p:nvPr/>
        </p:nvPicPr>
        <p:blipFill>
          <a:blip r:embed="rId4"/>
          <a:stretch>
            <a:fillRect/>
          </a:stretch>
        </p:blipFill>
        <p:spPr>
          <a:xfrm>
            <a:off x="329747" y="5643675"/>
            <a:ext cx="804584" cy="801008"/>
          </a:xfrm>
          <a:prstGeom prst="rect">
            <a:avLst/>
          </a:prstGeom>
        </p:spPr>
      </p:pic>
      <p:pic>
        <p:nvPicPr>
          <p:cNvPr id="7" name="Picture 6"/>
          <p:cNvPicPr>
            <a:picLocks noChangeAspect="1"/>
          </p:cNvPicPr>
          <p:nvPr/>
        </p:nvPicPr>
        <p:blipFill>
          <a:blip r:embed="rId5"/>
          <a:stretch>
            <a:fillRect/>
          </a:stretch>
        </p:blipFill>
        <p:spPr>
          <a:xfrm>
            <a:off x="8763680" y="5713294"/>
            <a:ext cx="815748" cy="661771"/>
          </a:xfrm>
          <a:prstGeom prst="rect">
            <a:avLst/>
          </a:prstGeom>
        </p:spPr>
      </p:pic>
      <p:sp>
        <p:nvSpPr>
          <p:cNvPr id="8" name="TextBox 7"/>
          <p:cNvSpPr txBox="1"/>
          <p:nvPr/>
        </p:nvSpPr>
        <p:spPr>
          <a:xfrm>
            <a:off x="9579428" y="5792545"/>
            <a:ext cx="2329543" cy="523220"/>
          </a:xfrm>
          <a:prstGeom prst="rect">
            <a:avLst/>
          </a:prstGeom>
          <a:noFill/>
        </p:spPr>
        <p:txBody>
          <a:bodyPr wrap="square" rtlCol="0">
            <a:spAutoFit/>
          </a:bodyPr>
          <a:lstStyle/>
          <a:p>
            <a:r>
              <a:rPr lang="en-US" sz="2800" dirty="0" smtClean="0"/>
              <a:t>@</a:t>
            </a:r>
            <a:r>
              <a:rPr lang="en-US" sz="2800" dirty="0" err="1" smtClean="0"/>
              <a:t>BiodivRsity</a:t>
            </a:r>
            <a:endParaRPr lang="en-US" sz="2800" dirty="0"/>
          </a:p>
        </p:txBody>
      </p:sp>
      <p:sp>
        <p:nvSpPr>
          <p:cNvPr id="9" name="TextBox 8"/>
          <p:cNvSpPr txBox="1"/>
          <p:nvPr/>
        </p:nvSpPr>
        <p:spPr>
          <a:xfrm>
            <a:off x="5590835" y="5638657"/>
            <a:ext cx="2764971" cy="830997"/>
          </a:xfrm>
          <a:prstGeom prst="rect">
            <a:avLst/>
          </a:prstGeom>
          <a:noFill/>
        </p:spPr>
        <p:txBody>
          <a:bodyPr wrap="square" rtlCol="0">
            <a:spAutoFit/>
          </a:bodyPr>
          <a:lstStyle/>
          <a:p>
            <a:r>
              <a:rPr lang="en-US" sz="2400" dirty="0"/>
              <a:t>https://github.com/azizka</a:t>
            </a:r>
          </a:p>
        </p:txBody>
      </p:sp>
      <p:sp>
        <p:nvSpPr>
          <p:cNvPr id="10" name="TextBox 9"/>
          <p:cNvSpPr txBox="1"/>
          <p:nvPr/>
        </p:nvSpPr>
        <p:spPr>
          <a:xfrm>
            <a:off x="1226408" y="5638657"/>
            <a:ext cx="2948214" cy="830997"/>
          </a:xfrm>
          <a:prstGeom prst="rect">
            <a:avLst/>
          </a:prstGeom>
          <a:noFill/>
        </p:spPr>
        <p:txBody>
          <a:bodyPr wrap="square" rtlCol="0">
            <a:spAutoFit/>
          </a:bodyPr>
          <a:lstStyle/>
          <a:p>
            <a:r>
              <a:rPr lang="en-US" sz="2400" dirty="0" smtClean="0">
                <a:hlinkClick r:id="rId6"/>
              </a:rPr>
              <a:t>http://alexanderzizka.net</a:t>
            </a:r>
            <a:endParaRPr lang="en-US" sz="2400" dirty="0"/>
          </a:p>
        </p:txBody>
      </p:sp>
    </p:spTree>
    <p:extLst>
      <p:ext uri="{BB962C8B-B14F-4D97-AF65-F5344CB8AC3E}">
        <p14:creationId xmlns:p14="http://schemas.microsoft.com/office/powerpoint/2010/main" val="1520774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Biogeography</a:t>
            </a:r>
            <a:endParaRPr lang="en-US" dirty="0"/>
          </a:p>
        </p:txBody>
      </p:sp>
      <p:sp>
        <p:nvSpPr>
          <p:cNvPr id="3" name="Content Placeholder 2"/>
          <p:cNvSpPr>
            <a:spLocks noGrp="1"/>
          </p:cNvSpPr>
          <p:nvPr>
            <p:ph idx="1"/>
          </p:nvPr>
        </p:nvSpPr>
        <p:spPr>
          <a:xfrm>
            <a:off x="838200" y="1825625"/>
            <a:ext cx="5867400" cy="4351338"/>
          </a:xfrm>
        </p:spPr>
        <p:txBody>
          <a:bodyPr>
            <a:normAutofit/>
          </a:bodyPr>
          <a:lstStyle/>
          <a:p>
            <a:pPr marL="0" indent="0">
              <a:lnSpc>
                <a:spcPct val="150000"/>
              </a:lnSpc>
              <a:buNone/>
            </a:pPr>
            <a:r>
              <a:rPr lang="en-US" sz="3600" i="1" dirty="0" smtClean="0"/>
              <a:t>“The science that attempts to document and understand spatial patterns of biological diversity.”</a:t>
            </a:r>
            <a:endParaRPr lang="en-US" sz="3600" i="1" dirty="0"/>
          </a:p>
        </p:txBody>
      </p:sp>
      <p:sp>
        <p:nvSpPr>
          <p:cNvPr id="4" name="TextBox 3"/>
          <p:cNvSpPr txBox="1"/>
          <p:nvPr/>
        </p:nvSpPr>
        <p:spPr>
          <a:xfrm>
            <a:off x="838200" y="5617029"/>
            <a:ext cx="2492828" cy="369332"/>
          </a:xfrm>
          <a:prstGeom prst="rect">
            <a:avLst/>
          </a:prstGeom>
          <a:noFill/>
        </p:spPr>
        <p:txBody>
          <a:bodyPr wrap="square" rtlCol="0">
            <a:spAutoFit/>
          </a:bodyPr>
          <a:lstStyle/>
          <a:p>
            <a:r>
              <a:rPr lang="en-US" dirty="0" err="1" smtClean="0"/>
              <a:t>Lomolino</a:t>
            </a:r>
            <a:r>
              <a:rPr lang="en-US" dirty="0"/>
              <a:t> </a:t>
            </a:r>
            <a:r>
              <a:rPr lang="en-US" dirty="0" smtClean="0"/>
              <a:t>et al. (2006)</a:t>
            </a:r>
            <a:endParaRPr lang="en-US" dirty="0"/>
          </a:p>
        </p:txBody>
      </p:sp>
      <p:pic>
        <p:nvPicPr>
          <p:cNvPr id="5" name="Picture 4"/>
          <p:cNvPicPr>
            <a:picLocks noChangeAspect="1"/>
          </p:cNvPicPr>
          <p:nvPr/>
        </p:nvPicPr>
        <p:blipFill>
          <a:blip r:embed="rId2"/>
          <a:stretch>
            <a:fillRect/>
          </a:stretch>
        </p:blipFill>
        <p:spPr>
          <a:xfrm>
            <a:off x="7305662" y="2147725"/>
            <a:ext cx="3387738" cy="3927638"/>
          </a:xfrm>
          <a:prstGeom prst="rect">
            <a:avLst/>
          </a:prstGeom>
        </p:spPr>
      </p:pic>
    </p:spTree>
    <p:extLst>
      <p:ext uri="{BB962C8B-B14F-4D97-AF65-F5344CB8AC3E}">
        <p14:creationId xmlns:p14="http://schemas.microsoft.com/office/powerpoint/2010/main" val="22033228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049032" y="2347795"/>
            <a:ext cx="3708000" cy="3282800"/>
          </a:xfrm>
          <a:prstGeom prst="rect">
            <a:avLst/>
          </a:prstGeom>
        </p:spPr>
      </p:pic>
      <p:pic>
        <p:nvPicPr>
          <p:cNvPr id="9"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t="78782" r="56950"/>
          <a:stretch/>
        </p:blipFill>
        <p:spPr bwMode="auto">
          <a:xfrm>
            <a:off x="6411688" y="2285766"/>
            <a:ext cx="3341304" cy="30865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p:txBody>
          <a:bodyPr/>
          <a:lstStyle/>
          <a:p>
            <a:r>
              <a:rPr lang="en-US" dirty="0" smtClean="0"/>
              <a:t>Understanding biodiversity</a:t>
            </a:r>
            <a:endParaRPr lang="en-US" dirty="0"/>
          </a:p>
        </p:txBody>
      </p:sp>
      <p:sp>
        <p:nvSpPr>
          <p:cNvPr id="5" name="TextBox 4"/>
          <p:cNvSpPr txBox="1"/>
          <p:nvPr/>
        </p:nvSpPr>
        <p:spPr>
          <a:xfrm>
            <a:off x="6783163" y="5280088"/>
            <a:ext cx="2797628" cy="830997"/>
          </a:xfrm>
          <a:prstGeom prst="rect">
            <a:avLst/>
          </a:prstGeom>
          <a:noFill/>
        </p:spPr>
        <p:txBody>
          <a:bodyPr wrap="square" rtlCol="0">
            <a:spAutoFit/>
          </a:bodyPr>
          <a:lstStyle/>
          <a:p>
            <a:r>
              <a:rPr lang="en-US" sz="2400" dirty="0" smtClean="0"/>
              <a:t>Species, genes, functions, bioregions</a:t>
            </a:r>
            <a:endParaRPr lang="en-US" sz="2400" dirty="0"/>
          </a:p>
        </p:txBody>
      </p:sp>
      <p:sp>
        <p:nvSpPr>
          <p:cNvPr id="8" name="Right Arrow 7"/>
          <p:cNvSpPr/>
          <p:nvPr/>
        </p:nvSpPr>
        <p:spPr>
          <a:xfrm>
            <a:off x="4716916" y="3214007"/>
            <a:ext cx="1872343" cy="1208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Evolutionary biogeography</a:t>
            </a:r>
            <a:endParaRPr lang="en-US" dirty="0"/>
          </a:p>
        </p:txBody>
      </p:sp>
      <p:sp>
        <p:nvSpPr>
          <p:cNvPr id="3" name="TextBox 2"/>
          <p:cNvSpPr txBox="1"/>
          <p:nvPr/>
        </p:nvSpPr>
        <p:spPr>
          <a:xfrm>
            <a:off x="6429375" y="6208775"/>
            <a:ext cx="5762625" cy="369332"/>
          </a:xfrm>
          <a:prstGeom prst="rect">
            <a:avLst/>
          </a:prstGeom>
          <a:noFill/>
        </p:spPr>
        <p:txBody>
          <a:bodyPr wrap="square" rtlCol="0">
            <a:spAutoFit/>
          </a:bodyPr>
          <a:lstStyle/>
          <a:p>
            <a:r>
              <a:rPr lang="en-US" dirty="0"/>
              <a:t>Silvestro et al (2011) BMC </a:t>
            </a:r>
            <a:r>
              <a:rPr lang="en-US" dirty="0" err="1"/>
              <a:t>Evol</a:t>
            </a:r>
            <a:r>
              <a:rPr lang="en-US" dirty="0"/>
              <a:t> </a:t>
            </a:r>
            <a:r>
              <a:rPr lang="en-US" dirty="0" err="1" smtClean="0"/>
              <a:t>Biol</a:t>
            </a:r>
            <a:r>
              <a:rPr lang="en-US" dirty="0" smtClean="0"/>
              <a:t>, Kreft &amp; </a:t>
            </a:r>
            <a:r>
              <a:rPr lang="en-US" dirty="0" err="1" smtClean="0"/>
              <a:t>Jetz</a:t>
            </a:r>
            <a:r>
              <a:rPr lang="en-US" dirty="0" smtClean="0"/>
              <a:t> 2007, PNAS  </a:t>
            </a:r>
            <a:endParaRPr lang="en-US" dirty="0"/>
          </a:p>
        </p:txBody>
      </p:sp>
      <p:sp>
        <p:nvSpPr>
          <p:cNvPr id="10" name="Rounded Rectangle 9"/>
          <p:cNvSpPr/>
          <p:nvPr/>
        </p:nvSpPr>
        <p:spPr>
          <a:xfrm>
            <a:off x="6048375" y="2076215"/>
            <a:ext cx="1790701" cy="543160"/>
          </a:xfrm>
          <a:prstGeom prst="roundRect">
            <a:avLst/>
          </a:prstGeom>
          <a:solidFill>
            <a:srgbClr val="6179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Patterns</a:t>
            </a:r>
            <a:endParaRPr lang="en-US" sz="2800" dirty="0"/>
          </a:p>
        </p:txBody>
      </p:sp>
      <p:sp>
        <p:nvSpPr>
          <p:cNvPr id="14" name="Rounded Rectangle 13"/>
          <p:cNvSpPr/>
          <p:nvPr/>
        </p:nvSpPr>
        <p:spPr>
          <a:xfrm>
            <a:off x="1049032" y="2076215"/>
            <a:ext cx="1790701" cy="543160"/>
          </a:xfrm>
          <a:prstGeom prst="roundRect">
            <a:avLst/>
          </a:prstGeom>
          <a:solidFill>
            <a:srgbClr val="6179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Processes</a:t>
            </a:r>
            <a:endParaRPr lang="en-US" sz="2800" dirty="0"/>
          </a:p>
        </p:txBody>
      </p:sp>
      <p:sp>
        <p:nvSpPr>
          <p:cNvPr id="15" name="Rectangle 14"/>
          <p:cNvSpPr/>
          <p:nvPr/>
        </p:nvSpPr>
        <p:spPr>
          <a:xfrm>
            <a:off x="934733" y="5394628"/>
            <a:ext cx="1905000" cy="2250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02181" y="5377778"/>
            <a:ext cx="2797628" cy="830997"/>
          </a:xfrm>
          <a:prstGeom prst="rect">
            <a:avLst/>
          </a:prstGeom>
          <a:noFill/>
        </p:spPr>
        <p:txBody>
          <a:bodyPr wrap="square" rtlCol="0">
            <a:spAutoFit/>
          </a:bodyPr>
          <a:lstStyle/>
          <a:p>
            <a:r>
              <a:rPr lang="en-US" sz="2400" dirty="0" smtClean="0"/>
              <a:t>Speciation, extinction, migration</a:t>
            </a:r>
            <a:endParaRPr lang="en-US" sz="2400" dirty="0"/>
          </a:p>
        </p:txBody>
      </p:sp>
    </p:spTree>
    <p:extLst>
      <p:ext uri="{BB962C8B-B14F-4D97-AF65-F5344CB8AC3E}">
        <p14:creationId xmlns:p14="http://schemas.microsoft.com/office/powerpoint/2010/main" val="409011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matters!</a:t>
            </a:r>
            <a:endParaRPr lang="en-US" dirty="0"/>
          </a:p>
        </p:txBody>
      </p:sp>
      <p:sp>
        <p:nvSpPr>
          <p:cNvPr id="4" name="TextBox 3"/>
          <p:cNvSpPr txBox="1"/>
          <p:nvPr/>
        </p:nvSpPr>
        <p:spPr>
          <a:xfrm>
            <a:off x="10375175" y="6179961"/>
            <a:ext cx="1816825" cy="307777"/>
          </a:xfrm>
          <a:prstGeom prst="rect">
            <a:avLst/>
          </a:prstGeom>
          <a:noFill/>
        </p:spPr>
        <p:txBody>
          <a:bodyPr wrap="square" rtlCol="0">
            <a:spAutoFit/>
          </a:bodyPr>
          <a:lstStyle/>
          <a:p>
            <a:r>
              <a:rPr lang="en-US" sz="1400" dirty="0" smtClean="0"/>
              <a:t>Antonelli </a:t>
            </a:r>
            <a:r>
              <a:rPr lang="en-US" sz="1400" i="1" dirty="0" smtClean="0"/>
              <a:t>et al </a:t>
            </a:r>
            <a:r>
              <a:rPr lang="en-US" sz="1400" dirty="0" smtClean="0"/>
              <a:t>(2018)</a:t>
            </a:r>
            <a:endParaRPr lang="en-US" sz="1400" dirty="0"/>
          </a:p>
        </p:txBody>
      </p:sp>
      <p:pic>
        <p:nvPicPr>
          <p:cNvPr id="7" name="Content Placeholder 6"/>
          <p:cNvPicPr>
            <a:picLocks noGrp="1" noChangeAspect="1"/>
          </p:cNvPicPr>
          <p:nvPr>
            <p:ph idx="1"/>
          </p:nvPr>
        </p:nvPicPr>
        <p:blipFill>
          <a:blip r:embed="rId2"/>
          <a:stretch>
            <a:fillRect/>
          </a:stretch>
        </p:blipFill>
        <p:spPr>
          <a:xfrm>
            <a:off x="3054424" y="1825625"/>
            <a:ext cx="6083151" cy="4351338"/>
          </a:xfrm>
          <a:prstGeom prst="rect">
            <a:avLst/>
          </a:prstGeom>
        </p:spPr>
      </p:pic>
    </p:spTree>
    <p:extLst>
      <p:ext uri="{BB962C8B-B14F-4D97-AF65-F5344CB8AC3E}">
        <p14:creationId xmlns:p14="http://schemas.microsoft.com/office/powerpoint/2010/main" val="3906815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Biodiversity varies through time…</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776"/>
          <a:stretch/>
        </p:blipFill>
        <p:spPr>
          <a:xfrm>
            <a:off x="1310258" y="2075338"/>
            <a:ext cx="9390161" cy="3953987"/>
          </a:xfrm>
        </p:spPr>
      </p:pic>
    </p:spTree>
    <p:extLst>
      <p:ext uri="{BB962C8B-B14F-4D97-AF65-F5344CB8AC3E}">
        <p14:creationId xmlns:p14="http://schemas.microsoft.com/office/powerpoint/2010/main" val="22581498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1475</Words>
  <Application>Microsoft Office PowerPoint</Application>
  <PresentationFormat>Widescreen</PresentationFormat>
  <Paragraphs>211</Paragraphs>
  <Slides>55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Arial Black</vt:lpstr>
      <vt:lpstr>Calibri</vt:lpstr>
      <vt:lpstr>Calibri Light</vt:lpstr>
      <vt:lpstr>Office Theme</vt:lpstr>
      <vt:lpstr>Big data biogeography and the evolution of tropical diversity</vt:lpstr>
      <vt:lpstr>Goals of these talks and workshop</vt:lpstr>
      <vt:lpstr>Goals of these talks and workshop</vt:lpstr>
      <vt:lpstr>Outline</vt:lpstr>
      <vt:lpstr>Outline</vt:lpstr>
      <vt:lpstr>Biogeography</vt:lpstr>
      <vt:lpstr>Understanding biodiversity</vt:lpstr>
      <vt:lpstr>Scale matters!</vt:lpstr>
      <vt:lpstr>Biodiversity varies through time…</vt:lpstr>
      <vt:lpstr>… and space</vt:lpstr>
      <vt:lpstr>Main sources of biodiversity data</vt:lpstr>
      <vt:lpstr>We have a lot of data…</vt:lpstr>
      <vt:lpstr>… but also lot of problems</vt:lpstr>
      <vt:lpstr>PowerPoint Presentation</vt:lpstr>
      <vt:lpstr>Outline</vt:lpstr>
      <vt:lpstr>Outline</vt:lpstr>
      <vt:lpstr>Space #I: Biodiversity patterns in the tropics</vt:lpstr>
      <vt:lpstr>Space #I: Biodiversity patterns in the tropics</vt:lpstr>
      <vt:lpstr>Space #I: Biodiversity patterns in the tropics</vt:lpstr>
      <vt:lpstr>Space #I: Biodiversity patterns in the (sub)tropics</vt:lpstr>
      <vt:lpstr>PowerPoint Presentation</vt:lpstr>
      <vt:lpstr>Space #2: Identifying and delimiting bioregions</vt:lpstr>
      <vt:lpstr>Space #2: Identifying and delimiting bioregions</vt:lpstr>
      <vt:lpstr>Space #2: Identifying and delimiting bioregions</vt:lpstr>
      <vt:lpstr>Space #2: Identifying and delimiting bioregions</vt:lpstr>
      <vt:lpstr>Space #2: Identifying and delimiting bioregions</vt:lpstr>
      <vt:lpstr>Space #3: The distribution of rare species</vt:lpstr>
      <vt:lpstr>Space #3: The distribution of rare species</vt:lpstr>
      <vt:lpstr>Space #3: The distribution of rare species</vt:lpstr>
      <vt:lpstr>Space #3: The distribution of rare species</vt:lpstr>
      <vt:lpstr>Space #3: The distribution of rare species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Space #4: Speeding up conservation assessments</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#1: Biome and bioregion connectivity through time</vt:lpstr>
      <vt:lpstr>Time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Zizka, Alexander</dc:creator>
  <cp:lastModifiedBy>Zizka, Alexander</cp:lastModifiedBy>
  <cp:revision>62</cp:revision>
  <dcterms:created xsi:type="dcterms:W3CDTF">2019-11-01T13:19:53Z</dcterms:created>
  <dcterms:modified xsi:type="dcterms:W3CDTF">2019-11-04T20:54:47Z</dcterms:modified>
</cp:coreProperties>
</file>